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  <p:sldMasterId id="2147483775" r:id="rId2"/>
  </p:sldMasterIdLst>
  <p:notesMasterIdLst>
    <p:notesMasterId r:id="rId26"/>
  </p:notesMasterIdLst>
  <p:handoutMasterIdLst>
    <p:handoutMasterId r:id="rId27"/>
  </p:handoutMasterIdLst>
  <p:sldIdLst>
    <p:sldId id="256" r:id="rId3"/>
    <p:sldId id="275" r:id="rId4"/>
    <p:sldId id="434" r:id="rId5"/>
    <p:sldId id="269" r:id="rId6"/>
    <p:sldId id="272" r:id="rId7"/>
    <p:sldId id="273" r:id="rId8"/>
    <p:sldId id="433" r:id="rId9"/>
    <p:sldId id="261" r:id="rId10"/>
    <p:sldId id="262" r:id="rId11"/>
    <p:sldId id="265" r:id="rId12"/>
    <p:sldId id="266" r:id="rId13"/>
    <p:sldId id="274" r:id="rId14"/>
    <p:sldId id="437" r:id="rId15"/>
    <p:sldId id="439" r:id="rId16"/>
    <p:sldId id="257" r:id="rId17"/>
    <p:sldId id="258" r:id="rId18"/>
    <p:sldId id="259" r:id="rId19"/>
    <p:sldId id="264" r:id="rId20"/>
    <p:sldId id="440" r:id="rId21"/>
    <p:sldId id="441" r:id="rId22"/>
    <p:sldId id="466" r:id="rId23"/>
    <p:sldId id="467" r:id="rId24"/>
    <p:sldId id="368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6288"/>
    <a:srgbClr val="3674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5" autoAdjust="0"/>
    <p:restoredTop sz="94660"/>
  </p:normalViewPr>
  <p:slideViewPr>
    <p:cSldViewPr>
      <p:cViewPr varScale="1">
        <p:scale>
          <a:sx n="89" d="100"/>
          <a:sy n="89" d="100"/>
        </p:scale>
        <p:origin x="1224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1" tIns="45716" rIns="91431" bIns="45716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1" tIns="45716" rIns="91431" bIns="45716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B5E853B2-7BBA-421F-ACF0-1F20BC201369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752672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1" tIns="45716" rIns="91431" bIns="45716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1" tIns="45716" rIns="91431" bIns="45716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FDCE38B6-5FAF-4CE8-B566-29A867DE7867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08779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99BEBF6-3CAA-4EC8-BC8D-C3B770A7D1BD}" type="slidenum">
              <a:rPr lang="nb-NO"/>
              <a:pPr eaLnBrk="1" hangingPunct="1"/>
              <a:t>1</a:t>
            </a:fld>
            <a:endParaRPr lang="nb-NO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b-N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1803405"/>
            <a:ext cx="7086600" cy="1825096"/>
          </a:xfrm>
        </p:spPr>
        <p:txBody>
          <a:bodyPr anchor="b">
            <a:normAutofit/>
          </a:bodyPr>
          <a:lstStyle>
            <a:lvl1pPr algn="l">
              <a:defRPr sz="450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632201"/>
            <a:ext cx="7086600" cy="685800"/>
          </a:xfrm>
        </p:spPr>
        <p:txBody>
          <a:bodyPr>
            <a:norm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1" y="4314328"/>
            <a:ext cx="2183130" cy="374642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28700" y="4323846"/>
            <a:ext cx="4800600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057400" cy="365125"/>
          </a:xfrm>
        </p:spPr>
        <p:txBody>
          <a:bodyPr/>
          <a:lstStyle/>
          <a:p>
            <a:pPr>
              <a:defRPr/>
            </a:pPr>
            <a:fld id="{2DCC8A86-C93B-462C-B63A-CE849AC2E52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954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abilde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4333" y="4697361"/>
            <a:ext cx="8116526" cy="819355"/>
          </a:xfrm>
        </p:spPr>
        <p:txBody>
          <a:bodyPr anchor="b"/>
          <a:lstStyle>
            <a:lvl1pPr algn="l">
              <a:defRPr sz="2400" cap="none"/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295" y="941440"/>
            <a:ext cx="8116380" cy="347816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5516716"/>
            <a:ext cx="8115300" cy="701969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D096D7-1907-46E4-95F8-397BA0AD625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00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4350" y="753533"/>
            <a:ext cx="8115300" cy="2802467"/>
          </a:xfrm>
        </p:spPr>
        <p:txBody>
          <a:bodyPr anchor="ctr"/>
          <a:lstStyle>
            <a:lvl1pPr algn="l">
              <a:defRPr sz="2400" cap="none"/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3649134"/>
            <a:ext cx="7597887" cy="999067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379942"/>
            <a:ext cx="5243619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pPr>
              <a:defRPr/>
            </a:pPr>
            <a:fld id="{A8D096D7-1907-46E4-95F8-397BA0AD625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648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tat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8351" y="753534"/>
            <a:ext cx="7613650" cy="2604495"/>
          </a:xfrm>
        </p:spPr>
        <p:txBody>
          <a:bodyPr anchor="ctr"/>
          <a:lstStyle>
            <a:lvl1pPr algn="l">
              <a:defRPr sz="2400" cap="none"/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365557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1" y="3959863"/>
            <a:ext cx="7613650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379942"/>
            <a:ext cx="5243619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pPr>
              <a:defRPr/>
            </a:pPr>
            <a:fld id="{A8D096D7-1907-46E4-95F8-397BA0AD625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57188" y="93345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38173" y="270129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8672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71" y="1124702"/>
            <a:ext cx="7609640" cy="2511835"/>
          </a:xfrm>
        </p:spPr>
        <p:txBody>
          <a:bodyPr anchor="b"/>
          <a:lstStyle>
            <a:lvl1pPr algn="l">
              <a:defRPr sz="240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3648316"/>
            <a:ext cx="7608491" cy="999885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378884"/>
            <a:ext cx="5243619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pPr>
              <a:defRPr/>
            </a:pPr>
            <a:fld id="{A8D096D7-1907-46E4-95F8-397BA0AD625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10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2171701" y="762000"/>
            <a:ext cx="6457949" cy="1303867"/>
          </a:xfrm>
        </p:spPr>
        <p:txBody>
          <a:bodyPr/>
          <a:lstStyle>
            <a:lvl1pPr>
              <a:defRPr cap="none"/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0" y="2202080"/>
            <a:ext cx="2592324" cy="617320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49" y="2904565"/>
            <a:ext cx="2592324" cy="331413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76600" y="2201333"/>
            <a:ext cx="2592324" cy="62653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275144" y="2904067"/>
            <a:ext cx="2592324" cy="331461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8850" y="2192866"/>
            <a:ext cx="2592324" cy="62653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038851" y="2904565"/>
            <a:ext cx="2592324" cy="331413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D096D7-1907-46E4-95F8-397BA0AD625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523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kolonner for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 hasCustomPrompt="1"/>
          </p:nvPr>
        </p:nvSpPr>
        <p:spPr>
          <a:xfrm>
            <a:off x="2171701" y="762000"/>
            <a:ext cx="6457949" cy="1295400"/>
          </a:xfrm>
        </p:spPr>
        <p:txBody>
          <a:bodyPr/>
          <a:lstStyle>
            <a:lvl1pPr>
              <a:defRPr cap="none"/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6463" y="4191001"/>
            <a:ext cx="2588687" cy="682765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6463" y="2362200"/>
            <a:ext cx="258868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6463" y="4873765"/>
            <a:ext cx="2588687" cy="134492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80698" y="4191001"/>
            <a:ext cx="2586701" cy="682765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80697" y="2362200"/>
            <a:ext cx="258670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80699" y="4873764"/>
            <a:ext cx="2586701" cy="134492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7299" y="4191001"/>
            <a:ext cx="2592352" cy="682765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37391" y="2362200"/>
            <a:ext cx="2585909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037299" y="4873762"/>
            <a:ext cx="2589334" cy="134492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D096D7-1907-46E4-95F8-397BA0AD625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61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194560"/>
            <a:ext cx="8115300" cy="40241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FFE908-2526-4800-B243-FC59485F179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954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745067"/>
            <a:ext cx="1543050" cy="3903133"/>
          </a:xfrm>
        </p:spPr>
        <p:txBody>
          <a:bodyPr vert="eaVert"/>
          <a:lstStyle>
            <a:lvl1pPr algn="l">
              <a:defRPr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8350" y="745068"/>
            <a:ext cx="6153151" cy="3903133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0839" y="379942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381001"/>
            <a:ext cx="5243619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pPr>
              <a:defRPr/>
            </a:pPr>
            <a:fld id="{6F6D4B22-6DC2-40DD-AF8E-98BEAF74968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718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tel, tekst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105400" y="1905000"/>
            <a:ext cx="3429000" cy="411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95CC20-760B-CBF3-E1BA-190998B624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43657C-B2B8-0C78-5D5C-E1DC6D5B37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014FF2-F077-5B39-7B17-25E5ECEB06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7EF11-8832-44D0-9EBE-F2AA3E34A3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274369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Undertittel 2"/>
          <p:cNvSpPr txBox="1"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599"/>
          </a:xfrm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Plassholder for dato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bunntekst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DC22A-75ED-4A14-B79F-61F62459F6D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3522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4350" y="404664"/>
            <a:ext cx="8115300" cy="1293028"/>
          </a:xfrm>
        </p:spPr>
        <p:txBody>
          <a:bodyPr/>
          <a:lstStyle>
            <a:lvl1pPr>
              <a:defRPr cap="none"/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1834851"/>
            <a:ext cx="8115300" cy="402412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2841-6449-476A-ADAB-D6129DDC0B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407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bunntekst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BFCF4-EEF8-4DBB-A397-C90AFD88E5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43709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7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 txBox="1">
            <a:spLocks noGrp="1"/>
          </p:cNvSpPr>
          <p:nvPr>
            <p:ph type="body" idx="1"/>
          </p:nvPr>
        </p:nvSpPr>
        <p:spPr>
          <a:xfrm>
            <a:off x="722311" y="2906719"/>
            <a:ext cx="7772400" cy="1500188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bunntekst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8F5C4-E043-439B-B8AE-41A0EB6AF0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4945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 txBox="1">
            <a:spLocks noGrp="1"/>
          </p:cNvSpPr>
          <p:nvPr>
            <p:ph idx="1"/>
          </p:nvPr>
        </p:nvSpPr>
        <p:spPr>
          <a:xfrm>
            <a:off x="457201" y="1600200"/>
            <a:ext cx="4038603" cy="4525963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innhold 3"/>
          <p:cNvSpPr txBox="1">
            <a:spLocks noGrp="1"/>
          </p:cNvSpPr>
          <p:nvPr>
            <p:ph idx="2"/>
          </p:nvPr>
        </p:nvSpPr>
        <p:spPr>
          <a:xfrm>
            <a:off x="4648197" y="1600200"/>
            <a:ext cx="4038603" cy="4525963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lassholder for dato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bunntekst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Plassholder for lysbildenumm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FFE22-4218-4224-B546-1F2A882F92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414605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 txBox="1">
            <a:spLocks noGrp="1"/>
          </p:cNvSpPr>
          <p:nvPr>
            <p:ph type="body" idx="1"/>
          </p:nvPr>
        </p:nvSpPr>
        <p:spPr>
          <a:xfrm>
            <a:off x="457200" y="1535119"/>
            <a:ext cx="4040184" cy="639763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 txBox="1">
            <a:spLocks noGrp="1"/>
          </p:cNvSpPr>
          <p:nvPr>
            <p:ph idx="2"/>
          </p:nvPr>
        </p:nvSpPr>
        <p:spPr>
          <a:xfrm>
            <a:off x="457200" y="2174870"/>
            <a:ext cx="4040184" cy="3951292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lassholder for tekst 4"/>
          <p:cNvSpPr txBox="1">
            <a:spLocks noGrp="1"/>
          </p:cNvSpPr>
          <p:nvPr>
            <p:ph type="body" idx="3"/>
          </p:nvPr>
        </p:nvSpPr>
        <p:spPr>
          <a:xfrm>
            <a:off x="4645023" y="1535119"/>
            <a:ext cx="4041776" cy="639763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 txBox="1">
            <a:spLocks noGrp="1"/>
          </p:cNvSpPr>
          <p:nvPr>
            <p:ph idx="4"/>
          </p:nvPr>
        </p:nvSpPr>
        <p:spPr>
          <a:xfrm>
            <a:off x="4645023" y="2174870"/>
            <a:ext cx="4041776" cy="3951292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Plassholder for dato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Plassholder for bunntekst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Plassholder for lysbildenumm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7BBB6-E9C0-430F-A4F8-3907AEE495F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903856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dato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Plassholder for bunntekst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358F0-8181-4104-9971-37F0EF68B28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884997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Plassholder for bunntekst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Plassholder for lysbildenumm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558AF-3529-43C8-96B7-02473BF7B74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420498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title"/>
          </p:nvPr>
        </p:nvSpPr>
        <p:spPr>
          <a:xfrm>
            <a:off x="457201" y="273052"/>
            <a:ext cx="3008311" cy="116205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 txBox="1">
            <a:spLocks noGrp="1"/>
          </p:cNvSpPr>
          <p:nvPr>
            <p:ph idx="1"/>
          </p:nvPr>
        </p:nvSpPr>
        <p:spPr>
          <a:xfrm>
            <a:off x="3575047" y="273053"/>
            <a:ext cx="5111752" cy="585311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tekst 3"/>
          <p:cNvSpPr txBox="1">
            <a:spLocks noGrp="1"/>
          </p:cNvSpPr>
          <p:nvPr>
            <p:ph type="body" idx="2"/>
          </p:nvPr>
        </p:nvSpPr>
        <p:spPr>
          <a:xfrm>
            <a:off x="457201" y="1435095"/>
            <a:ext cx="3008311" cy="4691067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bunntekst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Plassholder for lysbildenumm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9069E-84D0-440C-A317-CEAE9874897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254770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2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bilde 2"/>
          <p:cNvSpPr txBox="1">
            <a:spLocks noGrp="1"/>
          </p:cNvSpPr>
          <p:nvPr>
            <p:ph type="pic" idx="1"/>
          </p:nvPr>
        </p:nvSpPr>
        <p:spPr>
          <a:xfrm>
            <a:off x="1792288" y="612770"/>
            <a:ext cx="5486400" cy="4114799"/>
          </a:xfrm>
        </p:spPr>
        <p:txBody>
          <a:bodyPr/>
          <a:lstStyle>
            <a:lvl1pPr marL="0" indent="0">
              <a:buNone/>
              <a:defRPr lang="en-US"/>
            </a:lvl1pPr>
          </a:lstStyle>
          <a:p>
            <a:pPr lvl="0"/>
            <a:r>
              <a:rPr lang="nb-NO"/>
              <a:t>Klikk ikonet for å legge til et bilde</a:t>
            </a:r>
            <a:endParaRPr lang="en-US"/>
          </a:p>
        </p:txBody>
      </p:sp>
      <p:sp>
        <p:nvSpPr>
          <p:cNvPr id="4" name="Plassholder for tekst 3"/>
          <p:cNvSpPr txBox="1">
            <a:spLocks noGrp="1"/>
          </p:cNvSpPr>
          <p:nvPr>
            <p:ph type="body" idx="2"/>
          </p:nvPr>
        </p:nvSpPr>
        <p:spPr>
          <a:xfrm>
            <a:off x="1792288" y="5367332"/>
            <a:ext cx="5486400" cy="804867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bunntekst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Plassholder for lysbildenumm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819F4-231C-45C0-B3C8-F13BF163200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09030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loddrett tekst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bunntekst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30693-4EE9-46F3-897F-A60A99069EE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933853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 txBox="1">
            <a:spLocks noGrp="1"/>
          </p:cNvSpPr>
          <p:nvPr>
            <p:ph type="title" orient="vert"/>
          </p:nvPr>
        </p:nvSpPr>
        <p:spPr>
          <a:xfrm>
            <a:off x="6629400" y="274636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loddrett tekst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36"/>
            <a:ext cx="6019796" cy="585152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bunntekst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ED414-5328-4673-AE18-354E3FBD14B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61900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753534"/>
            <a:ext cx="8115299" cy="2801935"/>
          </a:xfrm>
        </p:spPr>
        <p:txBody>
          <a:bodyPr anchor="b">
            <a:normAutofit/>
          </a:bodyPr>
          <a:lstStyle>
            <a:lvl1pPr algn="r">
              <a:defRPr sz="300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350" y="3641726"/>
            <a:ext cx="7867650" cy="955675"/>
          </a:xfrm>
        </p:spPr>
        <p:txBody>
          <a:bodyPr>
            <a:normAutofit/>
          </a:bodyPr>
          <a:lstStyle>
            <a:lvl1pPr marL="0" indent="0" algn="r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0839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381002"/>
            <a:ext cx="5243619" cy="36406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pPr>
              <a:defRPr/>
            </a:pPr>
            <a:fld id="{68C60BAA-1092-495E-8E07-CC4FCA2B69E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57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2194560"/>
            <a:ext cx="4000500" cy="402412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194560"/>
            <a:ext cx="4000500" cy="402412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AF091-FC88-4E66-B726-642FF9D7218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67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71700" y="762000"/>
            <a:ext cx="6457950" cy="1295400"/>
          </a:xfrm>
        </p:spPr>
        <p:txBody>
          <a:bodyPr/>
          <a:lstStyle>
            <a:lvl1pPr>
              <a:defRPr cap="none"/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7" y="2183802"/>
            <a:ext cx="3809993" cy="823912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1" y="3132667"/>
            <a:ext cx="3983831" cy="308601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183802"/>
            <a:ext cx="3829050" cy="823912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132667"/>
            <a:ext cx="4000500" cy="308601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8C1500-3DC7-4E17-A70A-0EF3264E7C7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30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C03274-E316-442D-B3CC-7171A69AFD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329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18C7DE-C6EF-4429-BA33-6BDF81347B7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104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4350" y="1524000"/>
            <a:ext cx="3086100" cy="1600200"/>
          </a:xfrm>
        </p:spPr>
        <p:txBody>
          <a:bodyPr anchor="b"/>
          <a:lstStyle>
            <a:lvl1pPr algn="l">
              <a:defRPr sz="2400" cap="none"/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686" y="746760"/>
            <a:ext cx="4882964" cy="5471925"/>
          </a:xfrm>
        </p:spPr>
        <p:txBody>
          <a:bodyPr anchor="ctr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3124200"/>
            <a:ext cx="3086100" cy="3094485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58C230-9440-4821-A442-0F0C7E3D49C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490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4350" y="1524000"/>
            <a:ext cx="5154930" cy="1600200"/>
          </a:xfrm>
        </p:spPr>
        <p:txBody>
          <a:bodyPr anchor="b"/>
          <a:lstStyle>
            <a:lvl1pPr algn="l">
              <a:defRPr sz="2400" cap="none"/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95928" y="751242"/>
            <a:ext cx="2733722" cy="5467443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3124200"/>
            <a:ext cx="5154930" cy="3094485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CB61DA-D9C2-4E47-9427-3A3F1CEEC4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020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0" y="764373"/>
            <a:ext cx="81153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2194561"/>
            <a:ext cx="81153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46520" y="6356351"/>
            <a:ext cx="21831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355846"/>
            <a:ext cx="5829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8D096D7-1907-46E4-95F8-397BA0AD625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815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  <p:sldLayoutId id="2147483774" r:id="rId1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 txBox="1">
            <a:spLocks noGrp="1"/>
          </p:cNvSpPr>
          <p:nvPr>
            <p:ph type="title"/>
          </p:nvPr>
        </p:nvSpPr>
        <p:spPr>
          <a:xfrm>
            <a:off x="457200" y="2746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 txBox="1">
            <a:spLocks noGrp="1"/>
          </p:cNvSpPr>
          <p:nvPr>
            <p:ph type="dt" sz="half" idx="2"/>
          </p:nvPr>
        </p:nvSpPr>
        <p:spPr>
          <a:xfrm>
            <a:off x="457200" y="6356347"/>
            <a:ext cx="2133596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bunntekst 4"/>
          <p:cNvSpPr txBox="1">
            <a:spLocks noGrp="1"/>
          </p:cNvSpPr>
          <p:nvPr>
            <p:ph type="ftr" sz="quarter" idx="3"/>
          </p:nvPr>
        </p:nvSpPr>
        <p:spPr>
          <a:xfrm>
            <a:off x="3124204" y="6356347"/>
            <a:ext cx="2895603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47"/>
            <a:ext cx="2133596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1pPr>
          </a:lstStyle>
          <a:p>
            <a:pPr>
              <a:defRPr/>
            </a:pPr>
            <a:fld id="{19192490-2E3A-4899-A714-6DBE7BCF99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985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  <p:txStyles>
    <p:titleStyle>
      <a:lvl1pPr marL="0" marR="0" lvl="0" indent="0" algn="ctr" defTabSz="914400" rtl="0" eaLnBrk="1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nb-NO" sz="4400" b="0" i="0" u="none" strike="noStrike" kern="1200" cap="none" spc="0" baseline="0">
          <a:solidFill>
            <a:srgbClr val="FFFFFF"/>
          </a:solidFill>
          <a:uFillTx/>
          <a:latin typeface="Calibri"/>
          <a:ea typeface=""/>
          <a:cs typeface=""/>
        </a:defRPr>
      </a:lvl1pPr>
    </p:titleStyle>
    <p:bodyStyle>
      <a:lvl1pPr marL="342900" marR="0" lvl="0" indent="-342900" algn="l" defTabSz="914400" rtl="0" eaLnBrk="1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/>
        <a:defRPr lang="nb-NO" sz="3200" b="0" i="0" u="none" strike="noStrike" kern="1200" cap="none" spc="0" baseline="0">
          <a:solidFill>
            <a:srgbClr val="FFFFFF"/>
          </a:solidFill>
          <a:uFillTx/>
          <a:latin typeface="Calibri"/>
          <a:ea typeface=""/>
          <a:cs typeface=""/>
        </a:defRPr>
      </a:lvl1pPr>
      <a:lvl2pPr marL="742950" marR="0" lvl="1" indent="-285750" algn="l" defTabSz="914400" rtl="0" eaLnBrk="1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–"/>
        <a:tabLst/>
        <a:defRPr lang="nb-NO" sz="2800" b="0" i="0" u="none" strike="noStrike" kern="1200" cap="none" spc="0" baseline="0">
          <a:solidFill>
            <a:srgbClr val="FFFFFF"/>
          </a:solidFill>
          <a:uFillTx/>
          <a:latin typeface="Calibri"/>
          <a:ea typeface=""/>
          <a:cs typeface=""/>
        </a:defRPr>
      </a:lvl2pPr>
      <a:lvl3pPr marL="1143000" marR="0" lvl="2" indent="-228600" algn="l" defTabSz="914400" rtl="0" eaLnBrk="1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nb-NO" sz="2400" b="0" i="0" u="none" strike="noStrike" kern="1200" cap="none" spc="0" baseline="0">
          <a:solidFill>
            <a:srgbClr val="FFFFFF"/>
          </a:solidFill>
          <a:uFillTx/>
          <a:latin typeface="Calibri"/>
          <a:ea typeface=""/>
          <a:cs typeface=""/>
        </a:defRPr>
      </a:lvl3pPr>
      <a:lvl4pPr marL="1600200" marR="0" lvl="3" indent="-228600" algn="l" defTabSz="914400" rtl="0" eaLnBrk="1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nb-NO" sz="2000" b="0" i="0" u="none" strike="noStrike" kern="1200" cap="none" spc="0" baseline="0">
          <a:solidFill>
            <a:srgbClr val="FFFFFF"/>
          </a:solidFill>
          <a:uFillTx/>
          <a:latin typeface="Calibri"/>
          <a:ea typeface=""/>
          <a:cs typeface=""/>
        </a:defRPr>
      </a:lvl4pPr>
      <a:lvl5pPr marL="2057400" marR="0" lvl="4" indent="-228600" algn="l" defTabSz="914400" rtl="0" eaLnBrk="1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»"/>
        <a:tabLst/>
        <a:defRPr lang="nb-NO" sz="2000" b="0" i="0" u="none" strike="noStrike" kern="1200" cap="none" spc="0" baseline="0">
          <a:solidFill>
            <a:srgbClr val="FFFFFF"/>
          </a:solidFill>
          <a:uFillTx/>
          <a:latin typeface="Calibri"/>
          <a:ea typeface=""/>
          <a:cs typeface="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iNin4yAEx5o" TargetMode="External"/><Relationship Id="rId2" Type="http://schemas.openxmlformats.org/officeDocument/2006/relationships/hyperlink" Target="http://valhalladsp.wordpress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valhalladsp.wordpress.com/2009/05/30/schroeder-reverbs-the-forgotten-algorithm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jonchristophernelson.com/csound-software-downloads/" TargetMode="External"/><Relationship Id="rId2" Type="http://schemas.openxmlformats.org/officeDocument/2006/relationships/hyperlink" Target="https://csound.com/icsc2019/proceedings/12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4.wav"/><Relationship Id="rId7" Type="http://schemas.openxmlformats.org/officeDocument/2006/relationships/image" Target="../media/image1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av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github.com/Oeyvind/partikkel_f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primes.utm.edu/lists/small/1000.txt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0" y="1844824"/>
            <a:ext cx="6477000" cy="1279376"/>
          </a:xfrm>
        </p:spPr>
        <p:txBody>
          <a:bodyPr>
            <a:normAutofit/>
          </a:bodyPr>
          <a:lstStyle/>
          <a:p>
            <a:pPr eaLnBrk="1" hangingPunct="1"/>
            <a:r>
              <a:rPr lang="nb-NO" sz="4400" dirty="0"/>
              <a:t>Feedback in DSP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F6F177-63CE-42C5-9AD5-9F696A551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4581128"/>
            <a:ext cx="6477000" cy="1133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None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eaLnBrk="1" hangingPunct="1"/>
            <a:r>
              <a:rPr lang="en-US" sz="2800" kern="0" dirty="0"/>
              <a:t>Feedback workshop</a:t>
            </a:r>
          </a:p>
          <a:p>
            <a:pPr eaLnBrk="1" hangingPunct="1"/>
            <a:r>
              <a:rPr lang="en-US" sz="2800" kern="0" dirty="0"/>
              <a:t>LE Kristiansand</a:t>
            </a:r>
          </a:p>
          <a:p>
            <a:pPr algn="r" eaLnBrk="1" hangingPunct="1"/>
            <a:r>
              <a:rPr lang="nb-NO" sz="2000" kern="0" dirty="0"/>
              <a:t>Øyvind Brandtsegg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82C6D9D2-F0AE-0DC9-13DB-022341CA8D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 sz="3800"/>
              <a:t>FDN: Feedback Delay Network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14186F58-F229-1521-83A7-B091ECC5C1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844675"/>
            <a:ext cx="7010400" cy="1584325"/>
          </a:xfrm>
        </p:spPr>
        <p:txBody>
          <a:bodyPr/>
          <a:lstStyle/>
          <a:p>
            <a:pPr eaLnBrk="1" hangingPunct="1"/>
            <a:r>
              <a:rPr lang="nb-NO" altLang="en-US" sz="1800" dirty="0"/>
              <a:t>First suggested by M.A. </a:t>
            </a:r>
            <a:r>
              <a:rPr lang="nb-NO" altLang="en-US" sz="1800" dirty="0" err="1"/>
              <a:t>Gerzon</a:t>
            </a:r>
            <a:r>
              <a:rPr lang="nb-NO" altLang="en-US" sz="1800" dirty="0"/>
              <a:t>,  </a:t>
            </a:r>
            <a:r>
              <a:rPr lang="nb-NO" altLang="en-US" sz="1800" dirty="0" err="1"/>
              <a:t>article</a:t>
            </a:r>
            <a:r>
              <a:rPr lang="nb-NO" altLang="en-US" sz="1800" dirty="0"/>
              <a:t> i ”Studio Sound” 1971, later </a:t>
            </a:r>
            <a:r>
              <a:rPr lang="nb-NO" altLang="en-US" sz="1800" dirty="0" err="1"/>
              <a:t>refined</a:t>
            </a:r>
            <a:r>
              <a:rPr lang="nb-NO" altLang="en-US" sz="1800" dirty="0"/>
              <a:t> by </a:t>
            </a:r>
            <a:r>
              <a:rPr lang="nb-NO" altLang="en-US" sz="1800" dirty="0" err="1"/>
              <a:t>J.O.Smith</a:t>
            </a:r>
            <a:r>
              <a:rPr lang="nb-NO" altLang="en-US" sz="1800" dirty="0"/>
              <a:t> (ICMC 1985) and </a:t>
            </a:r>
            <a:r>
              <a:rPr lang="nb-NO" altLang="en-US" sz="1800" dirty="0" err="1"/>
              <a:t>others</a:t>
            </a:r>
            <a:endParaRPr lang="nb-NO" altLang="en-US" sz="1800" dirty="0"/>
          </a:p>
          <a:p>
            <a:pPr eaLnBrk="1" hangingPunct="1"/>
            <a:r>
              <a:rPr lang="nb-NO" altLang="en-US" sz="1800" dirty="0" err="1"/>
              <a:t>Similar</a:t>
            </a:r>
            <a:r>
              <a:rPr lang="nb-NO" altLang="en-US" sz="1800" dirty="0"/>
              <a:t> to </a:t>
            </a:r>
            <a:r>
              <a:rPr lang="nb-NO" altLang="en-US" sz="1800" dirty="0" err="1"/>
              <a:t>waveguides</a:t>
            </a:r>
            <a:endParaRPr lang="nb-NO" altLang="en-US" sz="1800" dirty="0"/>
          </a:p>
          <a:p>
            <a:pPr eaLnBrk="1" hangingPunct="1"/>
            <a:r>
              <a:rPr lang="nb-NO" altLang="en-US" sz="1800" dirty="0"/>
              <a:t>Small random </a:t>
            </a:r>
            <a:r>
              <a:rPr lang="nb-NO" altLang="en-US" sz="1800" dirty="0" err="1"/>
              <a:t>variations</a:t>
            </a:r>
            <a:r>
              <a:rPr lang="nb-NO" altLang="en-US" sz="1800" dirty="0"/>
              <a:t> in </a:t>
            </a:r>
            <a:r>
              <a:rPr lang="nb-NO" altLang="en-US" sz="1800" dirty="0" err="1"/>
              <a:t>delay</a:t>
            </a:r>
            <a:r>
              <a:rPr lang="nb-NO" altLang="en-US" sz="1800" dirty="0"/>
              <a:t> time (</a:t>
            </a:r>
            <a:r>
              <a:rPr lang="nb-NO" altLang="en-US" sz="1800" dirty="0" err="1"/>
              <a:t>pitch</a:t>
            </a:r>
            <a:r>
              <a:rPr lang="nb-NO" altLang="en-US" sz="1800" dirty="0"/>
              <a:t> </a:t>
            </a:r>
            <a:r>
              <a:rPr lang="nb-NO" altLang="en-US" sz="1800" dirty="0" err="1"/>
              <a:t>modulation</a:t>
            </a:r>
            <a:r>
              <a:rPr lang="nb-NO" altLang="en-US" sz="1800" dirty="0"/>
              <a:t>)</a:t>
            </a:r>
          </a:p>
        </p:txBody>
      </p:sp>
      <p:pic>
        <p:nvPicPr>
          <p:cNvPr id="15364" name="Picture 4" descr="fdn_img498">
            <a:extLst>
              <a:ext uri="{FF2B5EF4-FFF2-40B4-BE49-F238E27FC236}">
                <a16:creationId xmlns:a16="http://schemas.microsoft.com/office/drawing/2014/main" id="{62950484-4DF4-F645-062E-AC87B53A9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500438"/>
            <a:ext cx="5976937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329CF732-AD16-7FD0-C210-FFC62D9950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/>
              <a:t>FDN Reverb Csound (screverb)</a:t>
            </a:r>
          </a:p>
        </p:txBody>
      </p:sp>
      <p:sp>
        <p:nvSpPr>
          <p:cNvPr id="16387" name="AutoShape 5">
            <a:extLst>
              <a:ext uri="{FF2B5EF4-FFF2-40B4-BE49-F238E27FC236}">
                <a16:creationId xmlns:a16="http://schemas.microsoft.com/office/drawing/2014/main" id="{A91E06BB-2900-7136-21FF-10D01AB5A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2925" y="2813050"/>
            <a:ext cx="79375" cy="77788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sp>
        <p:nvSpPr>
          <p:cNvPr id="16388" name="AutoShape 10">
            <a:extLst>
              <a:ext uri="{FF2B5EF4-FFF2-40B4-BE49-F238E27FC236}">
                <a16:creationId xmlns:a16="http://schemas.microsoft.com/office/drawing/2014/main" id="{4EFA204B-AE1E-6724-7EE8-79D827805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0988" y="2709863"/>
            <a:ext cx="1006475" cy="287337"/>
          </a:xfrm>
          <a:prstGeom prst="roundRect">
            <a:avLst>
              <a:gd name="adj" fmla="val 16667"/>
            </a:avLst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600">
                <a:solidFill>
                  <a:schemeClr val="tx1"/>
                </a:solidFill>
              </a:rPr>
              <a:t>Dly (M</a:t>
            </a:r>
            <a:r>
              <a:rPr lang="nb-NO" altLang="en-US" sz="1600" baseline="-25000">
                <a:solidFill>
                  <a:schemeClr val="tx1"/>
                </a:solidFill>
              </a:rPr>
              <a:t>2</a:t>
            </a:r>
            <a:r>
              <a:rPr lang="nb-NO" altLang="en-US" sz="160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6389" name="AutoShape 11">
            <a:extLst>
              <a:ext uri="{FF2B5EF4-FFF2-40B4-BE49-F238E27FC236}">
                <a16:creationId xmlns:a16="http://schemas.microsoft.com/office/drawing/2014/main" id="{25102001-157A-1C00-0847-9FBBFCC3A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1250" y="3644900"/>
            <a:ext cx="144463" cy="144463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sp>
        <p:nvSpPr>
          <p:cNvPr id="16390" name="Text Box 12">
            <a:extLst>
              <a:ext uri="{FF2B5EF4-FFF2-40B4-BE49-F238E27FC236}">
                <a16:creationId xmlns:a16="http://schemas.microsoft.com/office/drawing/2014/main" id="{305775D6-57DC-667D-E724-7558EA756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6163" y="3573463"/>
            <a:ext cx="273050" cy="27463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20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16391" name="AutoShape 15">
            <a:extLst>
              <a:ext uri="{FF2B5EF4-FFF2-40B4-BE49-F238E27FC236}">
                <a16:creationId xmlns:a16="http://schemas.microsoft.com/office/drawing/2014/main" id="{6B6389E0-9136-7661-7C82-8E4247A57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0400" y="2709863"/>
            <a:ext cx="1006475" cy="287337"/>
          </a:xfrm>
          <a:prstGeom prst="roundRect">
            <a:avLst>
              <a:gd name="adj" fmla="val 16667"/>
            </a:avLst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600">
                <a:solidFill>
                  <a:schemeClr val="tx1"/>
                </a:solidFill>
              </a:rPr>
              <a:t>Lowpass</a:t>
            </a:r>
          </a:p>
        </p:txBody>
      </p:sp>
      <p:sp>
        <p:nvSpPr>
          <p:cNvPr id="16392" name="AutoShape 17">
            <a:extLst>
              <a:ext uri="{FF2B5EF4-FFF2-40B4-BE49-F238E27FC236}">
                <a16:creationId xmlns:a16="http://schemas.microsoft.com/office/drawing/2014/main" id="{5AE264EF-9340-3E8E-4530-BF0F10F36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0" y="2782888"/>
            <a:ext cx="144463" cy="144462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sp>
        <p:nvSpPr>
          <p:cNvPr id="16393" name="AutoShape 19">
            <a:extLst>
              <a:ext uri="{FF2B5EF4-FFF2-40B4-BE49-F238E27FC236}">
                <a16:creationId xmlns:a16="http://schemas.microsoft.com/office/drawing/2014/main" id="{AF761BA2-77EE-8B98-3FE5-528C31B00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9450" y="3644900"/>
            <a:ext cx="144463" cy="144463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sp>
        <p:nvSpPr>
          <p:cNvPr id="16394" name="Text Box 20">
            <a:extLst>
              <a:ext uri="{FF2B5EF4-FFF2-40B4-BE49-F238E27FC236}">
                <a16:creationId xmlns:a16="http://schemas.microsoft.com/office/drawing/2014/main" id="{0BB9AD75-6037-6D9E-A97E-E1CCC6588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5950" y="3573463"/>
            <a:ext cx="273050" cy="27463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200">
                <a:solidFill>
                  <a:schemeClr val="tx1"/>
                </a:solidFill>
              </a:rPr>
              <a:t>+</a:t>
            </a:r>
          </a:p>
        </p:txBody>
      </p:sp>
      <p:cxnSp>
        <p:nvCxnSpPr>
          <p:cNvPr id="16395" name="AutoShape 21">
            <a:extLst>
              <a:ext uri="{FF2B5EF4-FFF2-40B4-BE49-F238E27FC236}">
                <a16:creationId xmlns:a16="http://schemas.microsoft.com/office/drawing/2014/main" id="{E098B9B3-69E8-B3E1-B4B4-16C0FE4DF9D4}"/>
              </a:ext>
            </a:extLst>
          </p:cNvPr>
          <p:cNvCxnSpPr>
            <a:cxnSpLocks noChangeShapeType="1"/>
            <a:stCxn id="16387" idx="0"/>
            <a:endCxn id="16392" idx="0"/>
          </p:cNvCxnSpPr>
          <p:nvPr/>
        </p:nvCxnSpPr>
        <p:spPr bwMode="auto">
          <a:xfrm rot="5400000" flipH="1">
            <a:off x="5313363" y="1193800"/>
            <a:ext cx="30162" cy="3208338"/>
          </a:xfrm>
          <a:prstGeom prst="bentConnector3">
            <a:avLst>
              <a:gd name="adj1" fmla="val 857894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396" name="AutoShape 22">
            <a:extLst>
              <a:ext uri="{FF2B5EF4-FFF2-40B4-BE49-F238E27FC236}">
                <a16:creationId xmlns:a16="http://schemas.microsoft.com/office/drawing/2014/main" id="{34366823-90E8-5210-7F05-678346F720AC}"/>
              </a:ext>
            </a:extLst>
          </p:cNvPr>
          <p:cNvCxnSpPr>
            <a:cxnSpLocks noChangeShapeType="1"/>
            <a:stCxn id="16391" idx="3"/>
            <a:endCxn id="16387" idx="2"/>
          </p:cNvCxnSpPr>
          <p:nvPr/>
        </p:nvCxnSpPr>
        <p:spPr bwMode="auto">
          <a:xfrm flipV="1">
            <a:off x="6746875" y="2852738"/>
            <a:ext cx="146050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397" name="AutoShape 23">
            <a:extLst>
              <a:ext uri="{FF2B5EF4-FFF2-40B4-BE49-F238E27FC236}">
                <a16:creationId xmlns:a16="http://schemas.microsoft.com/office/drawing/2014/main" id="{526B4AF3-D1D4-ACDB-818D-9215D5C8E698}"/>
              </a:ext>
            </a:extLst>
          </p:cNvPr>
          <p:cNvCxnSpPr>
            <a:cxnSpLocks noChangeShapeType="1"/>
            <a:stCxn id="16387" idx="6"/>
            <a:endCxn id="16389" idx="2"/>
          </p:cNvCxnSpPr>
          <p:nvPr/>
        </p:nvCxnSpPr>
        <p:spPr bwMode="auto">
          <a:xfrm>
            <a:off x="6972300" y="2852738"/>
            <a:ext cx="488950" cy="865187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398" name="AutoShape 24">
            <a:extLst>
              <a:ext uri="{FF2B5EF4-FFF2-40B4-BE49-F238E27FC236}">
                <a16:creationId xmlns:a16="http://schemas.microsoft.com/office/drawing/2014/main" id="{D54DA10C-C2EB-89F0-0AD4-9068307B7DEC}"/>
              </a:ext>
            </a:extLst>
          </p:cNvPr>
          <p:cNvCxnSpPr>
            <a:cxnSpLocks noChangeShapeType="1"/>
            <a:stCxn id="16388" idx="3"/>
            <a:endCxn id="16391" idx="1"/>
          </p:cNvCxnSpPr>
          <p:nvPr/>
        </p:nvCxnSpPr>
        <p:spPr bwMode="auto">
          <a:xfrm>
            <a:off x="5097463" y="2854325"/>
            <a:ext cx="64293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399" name="AutoShape 25">
            <a:extLst>
              <a:ext uri="{FF2B5EF4-FFF2-40B4-BE49-F238E27FC236}">
                <a16:creationId xmlns:a16="http://schemas.microsoft.com/office/drawing/2014/main" id="{F52E88A6-8D62-4EC6-3FA0-3F116FC4F8E5}"/>
              </a:ext>
            </a:extLst>
          </p:cNvPr>
          <p:cNvCxnSpPr>
            <a:cxnSpLocks noChangeShapeType="1"/>
            <a:stCxn id="16392" idx="6"/>
            <a:endCxn id="16388" idx="1"/>
          </p:cNvCxnSpPr>
          <p:nvPr/>
        </p:nvCxnSpPr>
        <p:spPr bwMode="auto">
          <a:xfrm flipV="1">
            <a:off x="3795713" y="2854325"/>
            <a:ext cx="295275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400" name="AutoShape 26">
            <a:extLst>
              <a:ext uri="{FF2B5EF4-FFF2-40B4-BE49-F238E27FC236}">
                <a16:creationId xmlns:a16="http://schemas.microsoft.com/office/drawing/2014/main" id="{D04649EC-28F5-865B-FF21-D0F8D43B6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7163" y="2741613"/>
            <a:ext cx="358775" cy="217487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200">
                <a:solidFill>
                  <a:schemeClr val="tx1"/>
                </a:solidFill>
              </a:rPr>
              <a:t>*g</a:t>
            </a:r>
          </a:p>
        </p:txBody>
      </p:sp>
      <p:sp>
        <p:nvSpPr>
          <p:cNvPr id="16401" name="AutoShape 28">
            <a:extLst>
              <a:ext uri="{FF2B5EF4-FFF2-40B4-BE49-F238E27FC236}">
                <a16:creationId xmlns:a16="http://schemas.microsoft.com/office/drawing/2014/main" id="{174D590E-D815-CCA0-001E-A382CD818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2925" y="3387725"/>
            <a:ext cx="79375" cy="77788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sp>
        <p:nvSpPr>
          <p:cNvPr id="16402" name="AutoShape 29">
            <a:extLst>
              <a:ext uri="{FF2B5EF4-FFF2-40B4-BE49-F238E27FC236}">
                <a16:creationId xmlns:a16="http://schemas.microsoft.com/office/drawing/2014/main" id="{324E53A5-236C-D481-BBB9-4E8EAAB4D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0988" y="3284538"/>
            <a:ext cx="1006475" cy="287337"/>
          </a:xfrm>
          <a:prstGeom prst="roundRect">
            <a:avLst>
              <a:gd name="adj" fmla="val 16667"/>
            </a:avLst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600">
                <a:solidFill>
                  <a:schemeClr val="tx1"/>
                </a:solidFill>
              </a:rPr>
              <a:t>Dly (M</a:t>
            </a:r>
            <a:r>
              <a:rPr lang="nb-NO" altLang="en-US" sz="1600" baseline="-25000">
                <a:solidFill>
                  <a:schemeClr val="tx1"/>
                </a:solidFill>
              </a:rPr>
              <a:t>3</a:t>
            </a:r>
            <a:r>
              <a:rPr lang="nb-NO" altLang="en-US" sz="160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6403" name="AutoShape 30">
            <a:extLst>
              <a:ext uri="{FF2B5EF4-FFF2-40B4-BE49-F238E27FC236}">
                <a16:creationId xmlns:a16="http://schemas.microsoft.com/office/drawing/2014/main" id="{6997ADAF-0995-D878-96B4-69E8007E0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0400" y="3284538"/>
            <a:ext cx="1006475" cy="287337"/>
          </a:xfrm>
          <a:prstGeom prst="roundRect">
            <a:avLst>
              <a:gd name="adj" fmla="val 16667"/>
            </a:avLst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600">
                <a:solidFill>
                  <a:schemeClr val="tx1"/>
                </a:solidFill>
              </a:rPr>
              <a:t>Lowpass</a:t>
            </a:r>
          </a:p>
        </p:txBody>
      </p:sp>
      <p:sp>
        <p:nvSpPr>
          <p:cNvPr id="16404" name="AutoShape 31">
            <a:extLst>
              <a:ext uri="{FF2B5EF4-FFF2-40B4-BE49-F238E27FC236}">
                <a16:creationId xmlns:a16="http://schemas.microsoft.com/office/drawing/2014/main" id="{5BEE466E-EF7E-DC1A-A57C-0FEE84CACA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0" y="3357563"/>
            <a:ext cx="144463" cy="144462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cxnSp>
        <p:nvCxnSpPr>
          <p:cNvPr id="16405" name="AutoShape 32">
            <a:extLst>
              <a:ext uri="{FF2B5EF4-FFF2-40B4-BE49-F238E27FC236}">
                <a16:creationId xmlns:a16="http://schemas.microsoft.com/office/drawing/2014/main" id="{8E98615F-1419-F46C-FCAC-3F2AD95C305A}"/>
              </a:ext>
            </a:extLst>
          </p:cNvPr>
          <p:cNvCxnSpPr>
            <a:cxnSpLocks noChangeShapeType="1"/>
            <a:stCxn id="16401" idx="0"/>
            <a:endCxn id="16404" idx="0"/>
          </p:cNvCxnSpPr>
          <p:nvPr/>
        </p:nvCxnSpPr>
        <p:spPr bwMode="auto">
          <a:xfrm rot="5400000" flipH="1">
            <a:off x="5313363" y="1768475"/>
            <a:ext cx="30162" cy="3208338"/>
          </a:xfrm>
          <a:prstGeom prst="bentConnector3">
            <a:avLst>
              <a:gd name="adj1" fmla="val 857894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06" name="AutoShape 33">
            <a:extLst>
              <a:ext uri="{FF2B5EF4-FFF2-40B4-BE49-F238E27FC236}">
                <a16:creationId xmlns:a16="http://schemas.microsoft.com/office/drawing/2014/main" id="{B371163C-4B8C-5C0D-21E3-A494E1ABA371}"/>
              </a:ext>
            </a:extLst>
          </p:cNvPr>
          <p:cNvCxnSpPr>
            <a:cxnSpLocks noChangeShapeType="1"/>
            <a:stCxn id="16403" idx="3"/>
            <a:endCxn id="16401" idx="2"/>
          </p:cNvCxnSpPr>
          <p:nvPr/>
        </p:nvCxnSpPr>
        <p:spPr bwMode="auto">
          <a:xfrm flipV="1">
            <a:off x="6746875" y="3427413"/>
            <a:ext cx="146050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07" name="AutoShape 34">
            <a:extLst>
              <a:ext uri="{FF2B5EF4-FFF2-40B4-BE49-F238E27FC236}">
                <a16:creationId xmlns:a16="http://schemas.microsoft.com/office/drawing/2014/main" id="{CAA9528C-0AB7-237E-E720-616717804E00}"/>
              </a:ext>
            </a:extLst>
          </p:cNvPr>
          <p:cNvCxnSpPr>
            <a:cxnSpLocks noChangeShapeType="1"/>
            <a:stCxn id="16402" idx="3"/>
            <a:endCxn id="16403" idx="1"/>
          </p:cNvCxnSpPr>
          <p:nvPr/>
        </p:nvCxnSpPr>
        <p:spPr bwMode="auto">
          <a:xfrm>
            <a:off x="5097463" y="3429000"/>
            <a:ext cx="64293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08" name="AutoShape 35">
            <a:extLst>
              <a:ext uri="{FF2B5EF4-FFF2-40B4-BE49-F238E27FC236}">
                <a16:creationId xmlns:a16="http://schemas.microsoft.com/office/drawing/2014/main" id="{C98B0CB8-43CA-9466-AC8B-0BDF0AE2B62E}"/>
              </a:ext>
            </a:extLst>
          </p:cNvPr>
          <p:cNvCxnSpPr>
            <a:cxnSpLocks noChangeShapeType="1"/>
            <a:stCxn id="16404" idx="6"/>
            <a:endCxn id="16402" idx="1"/>
          </p:cNvCxnSpPr>
          <p:nvPr/>
        </p:nvCxnSpPr>
        <p:spPr bwMode="auto">
          <a:xfrm flipV="1">
            <a:off x="3795713" y="3429000"/>
            <a:ext cx="295275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409" name="AutoShape 36">
            <a:extLst>
              <a:ext uri="{FF2B5EF4-FFF2-40B4-BE49-F238E27FC236}">
                <a16:creationId xmlns:a16="http://schemas.microsoft.com/office/drawing/2014/main" id="{0DFD04F0-BE0F-14A5-05DE-8907C54D4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7163" y="3316288"/>
            <a:ext cx="358775" cy="217487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200">
                <a:solidFill>
                  <a:schemeClr val="tx1"/>
                </a:solidFill>
              </a:rPr>
              <a:t>*g</a:t>
            </a:r>
          </a:p>
        </p:txBody>
      </p:sp>
      <p:sp>
        <p:nvSpPr>
          <p:cNvPr id="16410" name="AutoShape 37">
            <a:extLst>
              <a:ext uri="{FF2B5EF4-FFF2-40B4-BE49-F238E27FC236}">
                <a16:creationId xmlns:a16="http://schemas.microsoft.com/office/drawing/2014/main" id="{112398C8-66B4-E4E6-9D31-6585A5DD0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2925" y="3963988"/>
            <a:ext cx="79375" cy="77787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sp>
        <p:nvSpPr>
          <p:cNvPr id="16411" name="AutoShape 38">
            <a:extLst>
              <a:ext uri="{FF2B5EF4-FFF2-40B4-BE49-F238E27FC236}">
                <a16:creationId xmlns:a16="http://schemas.microsoft.com/office/drawing/2014/main" id="{47698E18-B8AF-213F-7D37-6D11721DA8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0988" y="3860800"/>
            <a:ext cx="1006475" cy="287338"/>
          </a:xfrm>
          <a:prstGeom prst="roundRect">
            <a:avLst>
              <a:gd name="adj" fmla="val 16667"/>
            </a:avLst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600">
                <a:solidFill>
                  <a:schemeClr val="tx1"/>
                </a:solidFill>
              </a:rPr>
              <a:t>Dly (M</a:t>
            </a:r>
            <a:r>
              <a:rPr lang="nb-NO" altLang="en-US" sz="1600" baseline="-25000">
                <a:solidFill>
                  <a:schemeClr val="tx1"/>
                </a:solidFill>
              </a:rPr>
              <a:t>4</a:t>
            </a:r>
            <a:r>
              <a:rPr lang="nb-NO" altLang="en-US" sz="160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6412" name="AutoShape 39">
            <a:extLst>
              <a:ext uri="{FF2B5EF4-FFF2-40B4-BE49-F238E27FC236}">
                <a16:creationId xmlns:a16="http://schemas.microsoft.com/office/drawing/2014/main" id="{78324C30-D5E6-B4F7-22BB-CFA7EA98C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0400" y="3860800"/>
            <a:ext cx="1006475" cy="287338"/>
          </a:xfrm>
          <a:prstGeom prst="roundRect">
            <a:avLst>
              <a:gd name="adj" fmla="val 16667"/>
            </a:avLst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600">
                <a:solidFill>
                  <a:schemeClr val="tx1"/>
                </a:solidFill>
              </a:rPr>
              <a:t>Lowpass</a:t>
            </a:r>
          </a:p>
        </p:txBody>
      </p:sp>
      <p:sp>
        <p:nvSpPr>
          <p:cNvPr id="16413" name="AutoShape 40">
            <a:extLst>
              <a:ext uri="{FF2B5EF4-FFF2-40B4-BE49-F238E27FC236}">
                <a16:creationId xmlns:a16="http://schemas.microsoft.com/office/drawing/2014/main" id="{E8EB70EB-A6CC-D6D5-1604-CFC4BA6E2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0" y="3933825"/>
            <a:ext cx="144463" cy="144463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cxnSp>
        <p:nvCxnSpPr>
          <p:cNvPr id="16414" name="AutoShape 41">
            <a:extLst>
              <a:ext uri="{FF2B5EF4-FFF2-40B4-BE49-F238E27FC236}">
                <a16:creationId xmlns:a16="http://schemas.microsoft.com/office/drawing/2014/main" id="{D87DB3B7-BE2B-1CE8-48E4-563A34CA3D6F}"/>
              </a:ext>
            </a:extLst>
          </p:cNvPr>
          <p:cNvCxnSpPr>
            <a:cxnSpLocks noChangeShapeType="1"/>
            <a:stCxn id="16410" idx="0"/>
            <a:endCxn id="16413" idx="0"/>
          </p:cNvCxnSpPr>
          <p:nvPr/>
        </p:nvCxnSpPr>
        <p:spPr bwMode="auto">
          <a:xfrm rot="5400000" flipH="1">
            <a:off x="5313362" y="2344738"/>
            <a:ext cx="30163" cy="3208338"/>
          </a:xfrm>
          <a:prstGeom prst="bentConnector3">
            <a:avLst>
              <a:gd name="adj1" fmla="val 857894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5" name="AutoShape 42">
            <a:extLst>
              <a:ext uri="{FF2B5EF4-FFF2-40B4-BE49-F238E27FC236}">
                <a16:creationId xmlns:a16="http://schemas.microsoft.com/office/drawing/2014/main" id="{9D4E17A0-A38E-DA30-8FB4-B3EB7947C116}"/>
              </a:ext>
            </a:extLst>
          </p:cNvPr>
          <p:cNvCxnSpPr>
            <a:cxnSpLocks noChangeShapeType="1"/>
            <a:stCxn id="16412" idx="3"/>
            <a:endCxn id="16410" idx="2"/>
          </p:cNvCxnSpPr>
          <p:nvPr/>
        </p:nvCxnSpPr>
        <p:spPr bwMode="auto">
          <a:xfrm flipV="1">
            <a:off x="6746875" y="4003675"/>
            <a:ext cx="14605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6" name="AutoShape 43">
            <a:extLst>
              <a:ext uri="{FF2B5EF4-FFF2-40B4-BE49-F238E27FC236}">
                <a16:creationId xmlns:a16="http://schemas.microsoft.com/office/drawing/2014/main" id="{9EF5322F-A47F-9D95-589F-652B679E7666}"/>
              </a:ext>
            </a:extLst>
          </p:cNvPr>
          <p:cNvCxnSpPr>
            <a:cxnSpLocks noChangeShapeType="1"/>
            <a:stCxn id="16411" idx="3"/>
            <a:endCxn id="16412" idx="1"/>
          </p:cNvCxnSpPr>
          <p:nvPr/>
        </p:nvCxnSpPr>
        <p:spPr bwMode="auto">
          <a:xfrm>
            <a:off x="5097463" y="4005263"/>
            <a:ext cx="64293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7" name="AutoShape 44">
            <a:extLst>
              <a:ext uri="{FF2B5EF4-FFF2-40B4-BE49-F238E27FC236}">
                <a16:creationId xmlns:a16="http://schemas.microsoft.com/office/drawing/2014/main" id="{DDBED922-A10F-1B9F-F2F2-B1F098C81BFA}"/>
              </a:ext>
            </a:extLst>
          </p:cNvPr>
          <p:cNvCxnSpPr>
            <a:cxnSpLocks noChangeShapeType="1"/>
            <a:stCxn id="16413" idx="6"/>
            <a:endCxn id="16411" idx="1"/>
          </p:cNvCxnSpPr>
          <p:nvPr/>
        </p:nvCxnSpPr>
        <p:spPr bwMode="auto">
          <a:xfrm flipV="1">
            <a:off x="3795713" y="4005263"/>
            <a:ext cx="295275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418" name="AutoShape 45">
            <a:extLst>
              <a:ext uri="{FF2B5EF4-FFF2-40B4-BE49-F238E27FC236}">
                <a16:creationId xmlns:a16="http://schemas.microsoft.com/office/drawing/2014/main" id="{8B61957F-67AE-2B0C-6FE4-CB31749EE6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7163" y="3892550"/>
            <a:ext cx="358775" cy="217488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200">
                <a:solidFill>
                  <a:schemeClr val="tx1"/>
                </a:solidFill>
              </a:rPr>
              <a:t>*g</a:t>
            </a:r>
          </a:p>
        </p:txBody>
      </p:sp>
      <p:sp>
        <p:nvSpPr>
          <p:cNvPr id="16419" name="AutoShape 46">
            <a:extLst>
              <a:ext uri="{FF2B5EF4-FFF2-40B4-BE49-F238E27FC236}">
                <a16:creationId xmlns:a16="http://schemas.microsoft.com/office/drawing/2014/main" id="{1165FEBC-F961-0120-7AAE-E230F9F747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2925" y="4541838"/>
            <a:ext cx="79375" cy="77787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sp>
        <p:nvSpPr>
          <p:cNvPr id="16420" name="AutoShape 47">
            <a:extLst>
              <a:ext uri="{FF2B5EF4-FFF2-40B4-BE49-F238E27FC236}">
                <a16:creationId xmlns:a16="http://schemas.microsoft.com/office/drawing/2014/main" id="{97271C25-AAEE-C8B8-A1C3-33D4019AC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0988" y="4438650"/>
            <a:ext cx="1006475" cy="287338"/>
          </a:xfrm>
          <a:prstGeom prst="roundRect">
            <a:avLst>
              <a:gd name="adj" fmla="val 16667"/>
            </a:avLst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600">
                <a:solidFill>
                  <a:schemeClr val="tx1"/>
                </a:solidFill>
              </a:rPr>
              <a:t>Dly (M</a:t>
            </a:r>
            <a:r>
              <a:rPr lang="nb-NO" altLang="en-US" sz="1600" baseline="-25000">
                <a:solidFill>
                  <a:schemeClr val="tx1"/>
                </a:solidFill>
              </a:rPr>
              <a:t>5</a:t>
            </a:r>
            <a:r>
              <a:rPr lang="nb-NO" altLang="en-US" sz="160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6421" name="AutoShape 48">
            <a:extLst>
              <a:ext uri="{FF2B5EF4-FFF2-40B4-BE49-F238E27FC236}">
                <a16:creationId xmlns:a16="http://schemas.microsoft.com/office/drawing/2014/main" id="{260B489B-BB8A-AD5B-559C-B21CA84E0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0400" y="4438650"/>
            <a:ext cx="1006475" cy="287338"/>
          </a:xfrm>
          <a:prstGeom prst="roundRect">
            <a:avLst>
              <a:gd name="adj" fmla="val 16667"/>
            </a:avLst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600">
                <a:solidFill>
                  <a:schemeClr val="tx1"/>
                </a:solidFill>
              </a:rPr>
              <a:t>Lowpass</a:t>
            </a:r>
          </a:p>
        </p:txBody>
      </p:sp>
      <p:sp>
        <p:nvSpPr>
          <p:cNvPr id="16422" name="AutoShape 49">
            <a:extLst>
              <a:ext uri="{FF2B5EF4-FFF2-40B4-BE49-F238E27FC236}">
                <a16:creationId xmlns:a16="http://schemas.microsoft.com/office/drawing/2014/main" id="{6F674675-D28B-D704-4BEC-C1A4C7F22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0" y="4511675"/>
            <a:ext cx="144463" cy="144463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cxnSp>
        <p:nvCxnSpPr>
          <p:cNvPr id="16423" name="AutoShape 50">
            <a:extLst>
              <a:ext uri="{FF2B5EF4-FFF2-40B4-BE49-F238E27FC236}">
                <a16:creationId xmlns:a16="http://schemas.microsoft.com/office/drawing/2014/main" id="{0F0877CD-A332-E828-000A-902E38F314B1}"/>
              </a:ext>
            </a:extLst>
          </p:cNvPr>
          <p:cNvCxnSpPr>
            <a:cxnSpLocks noChangeShapeType="1"/>
            <a:stCxn id="16419" idx="0"/>
            <a:endCxn id="16422" idx="0"/>
          </p:cNvCxnSpPr>
          <p:nvPr/>
        </p:nvCxnSpPr>
        <p:spPr bwMode="auto">
          <a:xfrm rot="5400000" flipH="1">
            <a:off x="5313362" y="2922588"/>
            <a:ext cx="30163" cy="3208338"/>
          </a:xfrm>
          <a:prstGeom prst="bentConnector3">
            <a:avLst>
              <a:gd name="adj1" fmla="val 857894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24" name="AutoShape 51">
            <a:extLst>
              <a:ext uri="{FF2B5EF4-FFF2-40B4-BE49-F238E27FC236}">
                <a16:creationId xmlns:a16="http://schemas.microsoft.com/office/drawing/2014/main" id="{989D16A7-8B70-5F44-90F0-63CDE127FD5A}"/>
              </a:ext>
            </a:extLst>
          </p:cNvPr>
          <p:cNvCxnSpPr>
            <a:cxnSpLocks noChangeShapeType="1"/>
            <a:stCxn id="16421" idx="3"/>
            <a:endCxn id="16419" idx="2"/>
          </p:cNvCxnSpPr>
          <p:nvPr/>
        </p:nvCxnSpPr>
        <p:spPr bwMode="auto">
          <a:xfrm flipV="1">
            <a:off x="6746875" y="4581525"/>
            <a:ext cx="14605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25" name="AutoShape 52">
            <a:extLst>
              <a:ext uri="{FF2B5EF4-FFF2-40B4-BE49-F238E27FC236}">
                <a16:creationId xmlns:a16="http://schemas.microsoft.com/office/drawing/2014/main" id="{A46BCE30-C7AB-3E8F-CF92-9103657F1ED3}"/>
              </a:ext>
            </a:extLst>
          </p:cNvPr>
          <p:cNvCxnSpPr>
            <a:cxnSpLocks noChangeShapeType="1"/>
            <a:stCxn id="16420" idx="3"/>
            <a:endCxn id="16421" idx="1"/>
          </p:cNvCxnSpPr>
          <p:nvPr/>
        </p:nvCxnSpPr>
        <p:spPr bwMode="auto">
          <a:xfrm>
            <a:off x="5097463" y="4583113"/>
            <a:ext cx="64293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26" name="AutoShape 53">
            <a:extLst>
              <a:ext uri="{FF2B5EF4-FFF2-40B4-BE49-F238E27FC236}">
                <a16:creationId xmlns:a16="http://schemas.microsoft.com/office/drawing/2014/main" id="{23DD3D25-0703-DC50-97B3-0F92E956C0BF}"/>
              </a:ext>
            </a:extLst>
          </p:cNvPr>
          <p:cNvCxnSpPr>
            <a:cxnSpLocks noChangeShapeType="1"/>
            <a:stCxn id="16422" idx="6"/>
            <a:endCxn id="16420" idx="1"/>
          </p:cNvCxnSpPr>
          <p:nvPr/>
        </p:nvCxnSpPr>
        <p:spPr bwMode="auto">
          <a:xfrm flipV="1">
            <a:off x="3795713" y="4583113"/>
            <a:ext cx="295275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427" name="AutoShape 54">
            <a:extLst>
              <a:ext uri="{FF2B5EF4-FFF2-40B4-BE49-F238E27FC236}">
                <a16:creationId xmlns:a16="http://schemas.microsoft.com/office/drawing/2014/main" id="{1988365D-60D4-F5C9-9A7F-7F4D2B79F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7163" y="4470400"/>
            <a:ext cx="358775" cy="217488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200">
                <a:solidFill>
                  <a:schemeClr val="tx1"/>
                </a:solidFill>
              </a:rPr>
              <a:t>*g</a:t>
            </a:r>
          </a:p>
        </p:txBody>
      </p:sp>
      <p:sp>
        <p:nvSpPr>
          <p:cNvPr id="16428" name="AutoShape 55">
            <a:extLst>
              <a:ext uri="{FF2B5EF4-FFF2-40B4-BE49-F238E27FC236}">
                <a16:creationId xmlns:a16="http://schemas.microsoft.com/office/drawing/2014/main" id="{1BC652DB-ED2A-9627-4D58-019B66FD15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2925" y="5116513"/>
            <a:ext cx="79375" cy="77787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sp>
        <p:nvSpPr>
          <p:cNvPr id="16429" name="AutoShape 56">
            <a:extLst>
              <a:ext uri="{FF2B5EF4-FFF2-40B4-BE49-F238E27FC236}">
                <a16:creationId xmlns:a16="http://schemas.microsoft.com/office/drawing/2014/main" id="{75609F0F-FD6C-12BA-EA1E-6E3D98A9B7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0988" y="5013325"/>
            <a:ext cx="1006475" cy="287338"/>
          </a:xfrm>
          <a:prstGeom prst="roundRect">
            <a:avLst>
              <a:gd name="adj" fmla="val 16667"/>
            </a:avLst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600">
                <a:solidFill>
                  <a:schemeClr val="tx1"/>
                </a:solidFill>
              </a:rPr>
              <a:t>Dly (M</a:t>
            </a:r>
            <a:r>
              <a:rPr lang="nb-NO" altLang="en-US" sz="1600" baseline="-25000">
                <a:solidFill>
                  <a:schemeClr val="tx1"/>
                </a:solidFill>
              </a:rPr>
              <a:t>6</a:t>
            </a:r>
            <a:r>
              <a:rPr lang="nb-NO" altLang="en-US" sz="160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6430" name="AutoShape 57">
            <a:extLst>
              <a:ext uri="{FF2B5EF4-FFF2-40B4-BE49-F238E27FC236}">
                <a16:creationId xmlns:a16="http://schemas.microsoft.com/office/drawing/2014/main" id="{24CBD210-97F0-F16F-EDB8-E0D1041FE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0400" y="5013325"/>
            <a:ext cx="1006475" cy="287338"/>
          </a:xfrm>
          <a:prstGeom prst="roundRect">
            <a:avLst>
              <a:gd name="adj" fmla="val 16667"/>
            </a:avLst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600">
                <a:solidFill>
                  <a:schemeClr val="tx1"/>
                </a:solidFill>
              </a:rPr>
              <a:t>Lowpass</a:t>
            </a:r>
          </a:p>
        </p:txBody>
      </p:sp>
      <p:sp>
        <p:nvSpPr>
          <p:cNvPr id="16431" name="AutoShape 58">
            <a:extLst>
              <a:ext uri="{FF2B5EF4-FFF2-40B4-BE49-F238E27FC236}">
                <a16:creationId xmlns:a16="http://schemas.microsoft.com/office/drawing/2014/main" id="{519146B6-1A36-92BD-DD5E-B4A57BE82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0" y="5086350"/>
            <a:ext cx="144463" cy="144463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cxnSp>
        <p:nvCxnSpPr>
          <p:cNvPr id="16432" name="AutoShape 59">
            <a:extLst>
              <a:ext uri="{FF2B5EF4-FFF2-40B4-BE49-F238E27FC236}">
                <a16:creationId xmlns:a16="http://schemas.microsoft.com/office/drawing/2014/main" id="{83C3FEA9-4DBF-E0CE-0A8D-6930C1CF15D7}"/>
              </a:ext>
            </a:extLst>
          </p:cNvPr>
          <p:cNvCxnSpPr>
            <a:cxnSpLocks noChangeShapeType="1"/>
            <a:stCxn id="16428" idx="0"/>
            <a:endCxn id="16431" idx="0"/>
          </p:cNvCxnSpPr>
          <p:nvPr/>
        </p:nvCxnSpPr>
        <p:spPr bwMode="auto">
          <a:xfrm rot="5400000" flipH="1">
            <a:off x="5313362" y="3497263"/>
            <a:ext cx="30163" cy="3208338"/>
          </a:xfrm>
          <a:prstGeom prst="bentConnector3">
            <a:avLst>
              <a:gd name="adj1" fmla="val 857894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33" name="AutoShape 60">
            <a:extLst>
              <a:ext uri="{FF2B5EF4-FFF2-40B4-BE49-F238E27FC236}">
                <a16:creationId xmlns:a16="http://schemas.microsoft.com/office/drawing/2014/main" id="{29FC7D30-6FF3-519C-F75D-FE1D09CA00CB}"/>
              </a:ext>
            </a:extLst>
          </p:cNvPr>
          <p:cNvCxnSpPr>
            <a:cxnSpLocks noChangeShapeType="1"/>
            <a:stCxn id="16430" idx="3"/>
            <a:endCxn id="16428" idx="2"/>
          </p:cNvCxnSpPr>
          <p:nvPr/>
        </p:nvCxnSpPr>
        <p:spPr bwMode="auto">
          <a:xfrm flipV="1">
            <a:off x="6746875" y="5156200"/>
            <a:ext cx="14605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34" name="AutoShape 61">
            <a:extLst>
              <a:ext uri="{FF2B5EF4-FFF2-40B4-BE49-F238E27FC236}">
                <a16:creationId xmlns:a16="http://schemas.microsoft.com/office/drawing/2014/main" id="{B6D94E92-BD55-9528-05AB-27D375458BC6}"/>
              </a:ext>
            </a:extLst>
          </p:cNvPr>
          <p:cNvCxnSpPr>
            <a:cxnSpLocks noChangeShapeType="1"/>
            <a:stCxn id="16429" idx="3"/>
            <a:endCxn id="16430" idx="1"/>
          </p:cNvCxnSpPr>
          <p:nvPr/>
        </p:nvCxnSpPr>
        <p:spPr bwMode="auto">
          <a:xfrm>
            <a:off x="5097463" y="5157788"/>
            <a:ext cx="64293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35" name="AutoShape 62">
            <a:extLst>
              <a:ext uri="{FF2B5EF4-FFF2-40B4-BE49-F238E27FC236}">
                <a16:creationId xmlns:a16="http://schemas.microsoft.com/office/drawing/2014/main" id="{1348C703-8C0F-939F-BB7C-265C6E207FC8}"/>
              </a:ext>
            </a:extLst>
          </p:cNvPr>
          <p:cNvCxnSpPr>
            <a:cxnSpLocks noChangeShapeType="1"/>
            <a:stCxn id="16431" idx="6"/>
            <a:endCxn id="16429" idx="1"/>
          </p:cNvCxnSpPr>
          <p:nvPr/>
        </p:nvCxnSpPr>
        <p:spPr bwMode="auto">
          <a:xfrm flipV="1">
            <a:off x="3795713" y="5157788"/>
            <a:ext cx="295275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436" name="AutoShape 63">
            <a:extLst>
              <a:ext uri="{FF2B5EF4-FFF2-40B4-BE49-F238E27FC236}">
                <a16:creationId xmlns:a16="http://schemas.microsoft.com/office/drawing/2014/main" id="{CD8D1AF7-F457-840A-CF50-0BEC9E516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7163" y="5045075"/>
            <a:ext cx="358775" cy="217488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200">
                <a:solidFill>
                  <a:schemeClr val="tx1"/>
                </a:solidFill>
              </a:rPr>
              <a:t>*g</a:t>
            </a:r>
          </a:p>
        </p:txBody>
      </p:sp>
      <p:sp>
        <p:nvSpPr>
          <p:cNvPr id="16437" name="AutoShape 64">
            <a:extLst>
              <a:ext uri="{FF2B5EF4-FFF2-40B4-BE49-F238E27FC236}">
                <a16:creationId xmlns:a16="http://schemas.microsoft.com/office/drawing/2014/main" id="{1F63CD1B-A84F-5C57-062E-7013F207C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2925" y="5694363"/>
            <a:ext cx="79375" cy="77787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sp>
        <p:nvSpPr>
          <p:cNvPr id="16438" name="AutoShape 65">
            <a:extLst>
              <a:ext uri="{FF2B5EF4-FFF2-40B4-BE49-F238E27FC236}">
                <a16:creationId xmlns:a16="http://schemas.microsoft.com/office/drawing/2014/main" id="{FC3425C2-C52A-9157-9A14-3D968D519B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0988" y="5591175"/>
            <a:ext cx="1006475" cy="287338"/>
          </a:xfrm>
          <a:prstGeom prst="roundRect">
            <a:avLst>
              <a:gd name="adj" fmla="val 16667"/>
            </a:avLst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600">
                <a:solidFill>
                  <a:schemeClr val="tx1"/>
                </a:solidFill>
              </a:rPr>
              <a:t>Dly (M</a:t>
            </a:r>
            <a:r>
              <a:rPr lang="nb-NO" altLang="en-US" sz="1600" baseline="-25000">
                <a:solidFill>
                  <a:schemeClr val="tx1"/>
                </a:solidFill>
              </a:rPr>
              <a:t>7</a:t>
            </a:r>
            <a:r>
              <a:rPr lang="nb-NO" altLang="en-US" sz="160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6439" name="AutoShape 66">
            <a:extLst>
              <a:ext uri="{FF2B5EF4-FFF2-40B4-BE49-F238E27FC236}">
                <a16:creationId xmlns:a16="http://schemas.microsoft.com/office/drawing/2014/main" id="{6E27D7F2-6342-D222-9F7B-4C97CE536B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0400" y="5591175"/>
            <a:ext cx="1006475" cy="287338"/>
          </a:xfrm>
          <a:prstGeom prst="roundRect">
            <a:avLst>
              <a:gd name="adj" fmla="val 16667"/>
            </a:avLst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600">
                <a:solidFill>
                  <a:schemeClr val="tx1"/>
                </a:solidFill>
              </a:rPr>
              <a:t>Lowpass</a:t>
            </a:r>
          </a:p>
        </p:txBody>
      </p:sp>
      <p:sp>
        <p:nvSpPr>
          <p:cNvPr id="16440" name="AutoShape 67">
            <a:extLst>
              <a:ext uri="{FF2B5EF4-FFF2-40B4-BE49-F238E27FC236}">
                <a16:creationId xmlns:a16="http://schemas.microsoft.com/office/drawing/2014/main" id="{72B6ADB4-9B70-82C2-3656-FB692C5D4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0" y="5664200"/>
            <a:ext cx="144463" cy="144463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cxnSp>
        <p:nvCxnSpPr>
          <p:cNvPr id="16441" name="AutoShape 68">
            <a:extLst>
              <a:ext uri="{FF2B5EF4-FFF2-40B4-BE49-F238E27FC236}">
                <a16:creationId xmlns:a16="http://schemas.microsoft.com/office/drawing/2014/main" id="{494B0E02-0068-C491-9730-27002AA03436}"/>
              </a:ext>
            </a:extLst>
          </p:cNvPr>
          <p:cNvCxnSpPr>
            <a:cxnSpLocks noChangeShapeType="1"/>
            <a:stCxn id="16437" idx="0"/>
            <a:endCxn id="16440" idx="0"/>
          </p:cNvCxnSpPr>
          <p:nvPr/>
        </p:nvCxnSpPr>
        <p:spPr bwMode="auto">
          <a:xfrm rot="5400000" flipH="1">
            <a:off x="5313362" y="4075113"/>
            <a:ext cx="30163" cy="3208338"/>
          </a:xfrm>
          <a:prstGeom prst="bentConnector3">
            <a:avLst>
              <a:gd name="adj1" fmla="val 857894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42" name="AutoShape 69">
            <a:extLst>
              <a:ext uri="{FF2B5EF4-FFF2-40B4-BE49-F238E27FC236}">
                <a16:creationId xmlns:a16="http://schemas.microsoft.com/office/drawing/2014/main" id="{311908B9-F2C3-F732-47BD-CD5778093935}"/>
              </a:ext>
            </a:extLst>
          </p:cNvPr>
          <p:cNvCxnSpPr>
            <a:cxnSpLocks noChangeShapeType="1"/>
            <a:stCxn id="16439" idx="3"/>
            <a:endCxn id="16437" idx="2"/>
          </p:cNvCxnSpPr>
          <p:nvPr/>
        </p:nvCxnSpPr>
        <p:spPr bwMode="auto">
          <a:xfrm flipV="1">
            <a:off x="6746875" y="5734050"/>
            <a:ext cx="14605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43" name="AutoShape 70">
            <a:extLst>
              <a:ext uri="{FF2B5EF4-FFF2-40B4-BE49-F238E27FC236}">
                <a16:creationId xmlns:a16="http://schemas.microsoft.com/office/drawing/2014/main" id="{B2DB3BBB-A3B3-5F66-4C14-DD5C27E6F5CC}"/>
              </a:ext>
            </a:extLst>
          </p:cNvPr>
          <p:cNvCxnSpPr>
            <a:cxnSpLocks noChangeShapeType="1"/>
            <a:stCxn id="16438" idx="3"/>
            <a:endCxn id="16439" idx="1"/>
          </p:cNvCxnSpPr>
          <p:nvPr/>
        </p:nvCxnSpPr>
        <p:spPr bwMode="auto">
          <a:xfrm>
            <a:off x="5097463" y="5735638"/>
            <a:ext cx="64293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44" name="AutoShape 71">
            <a:extLst>
              <a:ext uri="{FF2B5EF4-FFF2-40B4-BE49-F238E27FC236}">
                <a16:creationId xmlns:a16="http://schemas.microsoft.com/office/drawing/2014/main" id="{44B2D1E5-43B2-B63C-3721-CA39FCF65D35}"/>
              </a:ext>
            </a:extLst>
          </p:cNvPr>
          <p:cNvCxnSpPr>
            <a:cxnSpLocks noChangeShapeType="1"/>
            <a:stCxn id="16440" idx="6"/>
            <a:endCxn id="16438" idx="1"/>
          </p:cNvCxnSpPr>
          <p:nvPr/>
        </p:nvCxnSpPr>
        <p:spPr bwMode="auto">
          <a:xfrm flipV="1">
            <a:off x="3795713" y="5735638"/>
            <a:ext cx="295275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445" name="AutoShape 72">
            <a:extLst>
              <a:ext uri="{FF2B5EF4-FFF2-40B4-BE49-F238E27FC236}">
                <a16:creationId xmlns:a16="http://schemas.microsoft.com/office/drawing/2014/main" id="{BDDE6EC3-A5DA-D48B-67D4-881341E52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7163" y="5622925"/>
            <a:ext cx="358775" cy="217488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200">
                <a:solidFill>
                  <a:schemeClr val="tx1"/>
                </a:solidFill>
              </a:rPr>
              <a:t>*g</a:t>
            </a:r>
          </a:p>
        </p:txBody>
      </p:sp>
      <p:sp>
        <p:nvSpPr>
          <p:cNvPr id="16446" name="AutoShape 73">
            <a:extLst>
              <a:ext uri="{FF2B5EF4-FFF2-40B4-BE49-F238E27FC236}">
                <a16:creationId xmlns:a16="http://schemas.microsoft.com/office/drawing/2014/main" id="{8F60EF4B-C254-91FA-9921-A28770714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2925" y="6269038"/>
            <a:ext cx="79375" cy="77787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sp>
        <p:nvSpPr>
          <p:cNvPr id="16447" name="AutoShape 74">
            <a:extLst>
              <a:ext uri="{FF2B5EF4-FFF2-40B4-BE49-F238E27FC236}">
                <a16:creationId xmlns:a16="http://schemas.microsoft.com/office/drawing/2014/main" id="{5B8D3671-C90F-255A-06E1-AD2B60FDE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0988" y="6165850"/>
            <a:ext cx="1006475" cy="287338"/>
          </a:xfrm>
          <a:prstGeom prst="roundRect">
            <a:avLst>
              <a:gd name="adj" fmla="val 16667"/>
            </a:avLst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600">
                <a:solidFill>
                  <a:schemeClr val="tx1"/>
                </a:solidFill>
              </a:rPr>
              <a:t>Dly (M</a:t>
            </a:r>
            <a:r>
              <a:rPr lang="nb-NO" altLang="en-US" sz="1600" baseline="-25000">
                <a:solidFill>
                  <a:schemeClr val="tx1"/>
                </a:solidFill>
              </a:rPr>
              <a:t>8</a:t>
            </a:r>
            <a:r>
              <a:rPr lang="nb-NO" altLang="en-US" sz="160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6448" name="AutoShape 75">
            <a:extLst>
              <a:ext uri="{FF2B5EF4-FFF2-40B4-BE49-F238E27FC236}">
                <a16:creationId xmlns:a16="http://schemas.microsoft.com/office/drawing/2014/main" id="{25B3C989-D5A3-016F-DF32-C94EA8030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0400" y="6165850"/>
            <a:ext cx="1006475" cy="287338"/>
          </a:xfrm>
          <a:prstGeom prst="roundRect">
            <a:avLst>
              <a:gd name="adj" fmla="val 16667"/>
            </a:avLst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600">
                <a:solidFill>
                  <a:schemeClr val="tx1"/>
                </a:solidFill>
              </a:rPr>
              <a:t>Lowpass</a:t>
            </a:r>
          </a:p>
        </p:txBody>
      </p:sp>
      <p:sp>
        <p:nvSpPr>
          <p:cNvPr id="16449" name="AutoShape 76">
            <a:extLst>
              <a:ext uri="{FF2B5EF4-FFF2-40B4-BE49-F238E27FC236}">
                <a16:creationId xmlns:a16="http://schemas.microsoft.com/office/drawing/2014/main" id="{4C850C70-3B7A-B07F-AE2F-72F29CD4A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0" y="6238875"/>
            <a:ext cx="144463" cy="144463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cxnSp>
        <p:nvCxnSpPr>
          <p:cNvPr id="16450" name="AutoShape 77">
            <a:extLst>
              <a:ext uri="{FF2B5EF4-FFF2-40B4-BE49-F238E27FC236}">
                <a16:creationId xmlns:a16="http://schemas.microsoft.com/office/drawing/2014/main" id="{EB3797AB-9BBB-DEAC-94EB-2D418D17A223}"/>
              </a:ext>
            </a:extLst>
          </p:cNvPr>
          <p:cNvCxnSpPr>
            <a:cxnSpLocks noChangeShapeType="1"/>
            <a:stCxn id="16446" idx="0"/>
            <a:endCxn id="16449" idx="0"/>
          </p:cNvCxnSpPr>
          <p:nvPr/>
        </p:nvCxnSpPr>
        <p:spPr bwMode="auto">
          <a:xfrm rot="5400000" flipH="1">
            <a:off x="5313362" y="4649788"/>
            <a:ext cx="30163" cy="3208338"/>
          </a:xfrm>
          <a:prstGeom prst="bentConnector3">
            <a:avLst>
              <a:gd name="adj1" fmla="val 857894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51" name="AutoShape 78">
            <a:extLst>
              <a:ext uri="{FF2B5EF4-FFF2-40B4-BE49-F238E27FC236}">
                <a16:creationId xmlns:a16="http://schemas.microsoft.com/office/drawing/2014/main" id="{7321B79D-39A8-C8AA-8EE1-27FF6C0C1A8D}"/>
              </a:ext>
            </a:extLst>
          </p:cNvPr>
          <p:cNvCxnSpPr>
            <a:cxnSpLocks noChangeShapeType="1"/>
            <a:stCxn id="16448" idx="3"/>
            <a:endCxn id="16446" idx="2"/>
          </p:cNvCxnSpPr>
          <p:nvPr/>
        </p:nvCxnSpPr>
        <p:spPr bwMode="auto">
          <a:xfrm flipV="1">
            <a:off x="6746875" y="6308725"/>
            <a:ext cx="14605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52" name="AutoShape 79">
            <a:extLst>
              <a:ext uri="{FF2B5EF4-FFF2-40B4-BE49-F238E27FC236}">
                <a16:creationId xmlns:a16="http://schemas.microsoft.com/office/drawing/2014/main" id="{A3D2F14E-0DC3-1850-D2DD-BB3B7C79E678}"/>
              </a:ext>
            </a:extLst>
          </p:cNvPr>
          <p:cNvCxnSpPr>
            <a:cxnSpLocks noChangeShapeType="1"/>
            <a:stCxn id="16447" idx="3"/>
            <a:endCxn id="16448" idx="1"/>
          </p:cNvCxnSpPr>
          <p:nvPr/>
        </p:nvCxnSpPr>
        <p:spPr bwMode="auto">
          <a:xfrm>
            <a:off x="5097463" y="6310313"/>
            <a:ext cx="64293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53" name="AutoShape 80">
            <a:extLst>
              <a:ext uri="{FF2B5EF4-FFF2-40B4-BE49-F238E27FC236}">
                <a16:creationId xmlns:a16="http://schemas.microsoft.com/office/drawing/2014/main" id="{A88B96CE-67F0-F418-1058-3FC7A4B95C7A}"/>
              </a:ext>
            </a:extLst>
          </p:cNvPr>
          <p:cNvCxnSpPr>
            <a:cxnSpLocks noChangeShapeType="1"/>
            <a:stCxn id="16449" idx="6"/>
            <a:endCxn id="16447" idx="1"/>
          </p:cNvCxnSpPr>
          <p:nvPr/>
        </p:nvCxnSpPr>
        <p:spPr bwMode="auto">
          <a:xfrm flipV="1">
            <a:off x="3795713" y="6310313"/>
            <a:ext cx="295275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454" name="AutoShape 81">
            <a:extLst>
              <a:ext uri="{FF2B5EF4-FFF2-40B4-BE49-F238E27FC236}">
                <a16:creationId xmlns:a16="http://schemas.microsoft.com/office/drawing/2014/main" id="{A4E08820-86B7-45DC-AFD6-DA78E14B3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7163" y="6197600"/>
            <a:ext cx="358775" cy="217488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200">
                <a:solidFill>
                  <a:schemeClr val="tx1"/>
                </a:solidFill>
              </a:rPr>
              <a:t>*g</a:t>
            </a:r>
          </a:p>
        </p:txBody>
      </p:sp>
      <p:sp>
        <p:nvSpPr>
          <p:cNvPr id="16455" name="AutoShape 91">
            <a:extLst>
              <a:ext uri="{FF2B5EF4-FFF2-40B4-BE49-F238E27FC236}">
                <a16:creationId xmlns:a16="http://schemas.microsoft.com/office/drawing/2014/main" id="{9C1D6F68-C777-77D3-1128-05A979F49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2925" y="2235200"/>
            <a:ext cx="79375" cy="77788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sp>
        <p:nvSpPr>
          <p:cNvPr id="16456" name="AutoShape 92">
            <a:extLst>
              <a:ext uri="{FF2B5EF4-FFF2-40B4-BE49-F238E27FC236}">
                <a16:creationId xmlns:a16="http://schemas.microsoft.com/office/drawing/2014/main" id="{A7BCB2BC-D0C5-8168-E153-3EB52037C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0988" y="2132013"/>
            <a:ext cx="1006475" cy="287337"/>
          </a:xfrm>
          <a:prstGeom prst="roundRect">
            <a:avLst>
              <a:gd name="adj" fmla="val 16667"/>
            </a:avLst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600">
                <a:solidFill>
                  <a:schemeClr val="tx1"/>
                </a:solidFill>
              </a:rPr>
              <a:t>Dly (M</a:t>
            </a:r>
            <a:r>
              <a:rPr lang="nb-NO" altLang="en-US" sz="1600" baseline="-25000">
                <a:solidFill>
                  <a:schemeClr val="tx1"/>
                </a:solidFill>
              </a:rPr>
              <a:t>1</a:t>
            </a:r>
            <a:r>
              <a:rPr lang="nb-NO" altLang="en-US" sz="160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6457" name="AutoShape 93">
            <a:extLst>
              <a:ext uri="{FF2B5EF4-FFF2-40B4-BE49-F238E27FC236}">
                <a16:creationId xmlns:a16="http://schemas.microsoft.com/office/drawing/2014/main" id="{A9EC4233-2E34-12F2-96AE-8B277578D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0400" y="2132013"/>
            <a:ext cx="1006475" cy="287337"/>
          </a:xfrm>
          <a:prstGeom prst="roundRect">
            <a:avLst>
              <a:gd name="adj" fmla="val 16667"/>
            </a:avLst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600">
                <a:solidFill>
                  <a:schemeClr val="tx1"/>
                </a:solidFill>
              </a:rPr>
              <a:t>Lowpass</a:t>
            </a:r>
          </a:p>
        </p:txBody>
      </p:sp>
      <p:sp>
        <p:nvSpPr>
          <p:cNvPr id="16458" name="AutoShape 94">
            <a:extLst>
              <a:ext uri="{FF2B5EF4-FFF2-40B4-BE49-F238E27FC236}">
                <a16:creationId xmlns:a16="http://schemas.microsoft.com/office/drawing/2014/main" id="{EC809800-0DE7-4439-05C4-15FD19BC2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0" y="2205038"/>
            <a:ext cx="144463" cy="144462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cxnSp>
        <p:nvCxnSpPr>
          <p:cNvPr id="16459" name="AutoShape 95">
            <a:extLst>
              <a:ext uri="{FF2B5EF4-FFF2-40B4-BE49-F238E27FC236}">
                <a16:creationId xmlns:a16="http://schemas.microsoft.com/office/drawing/2014/main" id="{45555775-1EEC-F9EF-CB4C-AF21DFF7EE4C}"/>
              </a:ext>
            </a:extLst>
          </p:cNvPr>
          <p:cNvCxnSpPr>
            <a:cxnSpLocks noChangeShapeType="1"/>
            <a:stCxn id="16455" idx="0"/>
            <a:endCxn id="16458" idx="0"/>
          </p:cNvCxnSpPr>
          <p:nvPr/>
        </p:nvCxnSpPr>
        <p:spPr bwMode="auto">
          <a:xfrm rot="5400000" flipH="1">
            <a:off x="5313363" y="615950"/>
            <a:ext cx="30162" cy="3208338"/>
          </a:xfrm>
          <a:prstGeom prst="bentConnector3">
            <a:avLst>
              <a:gd name="adj1" fmla="val 857894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60" name="AutoShape 96">
            <a:extLst>
              <a:ext uri="{FF2B5EF4-FFF2-40B4-BE49-F238E27FC236}">
                <a16:creationId xmlns:a16="http://schemas.microsoft.com/office/drawing/2014/main" id="{24C40AA4-1707-1C3B-39F1-E702A552553A}"/>
              </a:ext>
            </a:extLst>
          </p:cNvPr>
          <p:cNvCxnSpPr>
            <a:cxnSpLocks noChangeShapeType="1"/>
            <a:stCxn id="16457" idx="3"/>
            <a:endCxn id="16455" idx="2"/>
          </p:cNvCxnSpPr>
          <p:nvPr/>
        </p:nvCxnSpPr>
        <p:spPr bwMode="auto">
          <a:xfrm flipV="1">
            <a:off x="6746875" y="2274888"/>
            <a:ext cx="146050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61" name="AutoShape 97">
            <a:extLst>
              <a:ext uri="{FF2B5EF4-FFF2-40B4-BE49-F238E27FC236}">
                <a16:creationId xmlns:a16="http://schemas.microsoft.com/office/drawing/2014/main" id="{552CEBF1-E449-48C5-6BC5-A876FEA8BDBF}"/>
              </a:ext>
            </a:extLst>
          </p:cNvPr>
          <p:cNvCxnSpPr>
            <a:cxnSpLocks noChangeShapeType="1"/>
            <a:stCxn id="16456" idx="3"/>
            <a:endCxn id="16457" idx="1"/>
          </p:cNvCxnSpPr>
          <p:nvPr/>
        </p:nvCxnSpPr>
        <p:spPr bwMode="auto">
          <a:xfrm>
            <a:off x="5097463" y="2276475"/>
            <a:ext cx="64293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62" name="AutoShape 98">
            <a:extLst>
              <a:ext uri="{FF2B5EF4-FFF2-40B4-BE49-F238E27FC236}">
                <a16:creationId xmlns:a16="http://schemas.microsoft.com/office/drawing/2014/main" id="{26EE9AF1-9F18-AAAC-B5FF-77CD5AA141AE}"/>
              </a:ext>
            </a:extLst>
          </p:cNvPr>
          <p:cNvCxnSpPr>
            <a:cxnSpLocks noChangeShapeType="1"/>
            <a:stCxn id="16458" idx="6"/>
            <a:endCxn id="16456" idx="1"/>
          </p:cNvCxnSpPr>
          <p:nvPr/>
        </p:nvCxnSpPr>
        <p:spPr bwMode="auto">
          <a:xfrm flipV="1">
            <a:off x="3795713" y="2276475"/>
            <a:ext cx="295275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463" name="AutoShape 102">
            <a:extLst>
              <a:ext uri="{FF2B5EF4-FFF2-40B4-BE49-F238E27FC236}">
                <a16:creationId xmlns:a16="http://schemas.microsoft.com/office/drawing/2014/main" id="{1556EF33-A292-B9A7-DEE0-597A1D95B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4138" y="1628775"/>
            <a:ext cx="576262" cy="288925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200">
                <a:solidFill>
                  <a:schemeClr val="tx1"/>
                </a:solidFill>
              </a:rPr>
              <a:t>*(2/N)</a:t>
            </a:r>
          </a:p>
        </p:txBody>
      </p:sp>
      <p:cxnSp>
        <p:nvCxnSpPr>
          <p:cNvPr id="16464" name="AutoShape 103">
            <a:extLst>
              <a:ext uri="{FF2B5EF4-FFF2-40B4-BE49-F238E27FC236}">
                <a16:creationId xmlns:a16="http://schemas.microsoft.com/office/drawing/2014/main" id="{F1511707-F5AC-51E9-E3D0-67E03CC1E8E4}"/>
              </a:ext>
            </a:extLst>
          </p:cNvPr>
          <p:cNvCxnSpPr>
            <a:cxnSpLocks noChangeShapeType="1"/>
            <a:stCxn id="16389" idx="0"/>
            <a:endCxn id="16463" idx="6"/>
          </p:cNvCxnSpPr>
          <p:nvPr/>
        </p:nvCxnSpPr>
        <p:spPr bwMode="auto">
          <a:xfrm rot="5400000" flipH="1">
            <a:off x="5701507" y="1812131"/>
            <a:ext cx="1871662" cy="1793875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65" name="AutoShape 104">
            <a:extLst>
              <a:ext uri="{FF2B5EF4-FFF2-40B4-BE49-F238E27FC236}">
                <a16:creationId xmlns:a16="http://schemas.microsoft.com/office/drawing/2014/main" id="{1D15195A-1EFD-AFFD-DC0E-9075190A9DD7}"/>
              </a:ext>
            </a:extLst>
          </p:cNvPr>
          <p:cNvCxnSpPr>
            <a:cxnSpLocks noChangeShapeType="1"/>
            <a:stCxn id="16463" idx="2"/>
            <a:endCxn id="16393" idx="0"/>
          </p:cNvCxnSpPr>
          <p:nvPr/>
        </p:nvCxnSpPr>
        <p:spPr bwMode="auto">
          <a:xfrm rot="10800000" flipV="1">
            <a:off x="3292475" y="1773238"/>
            <a:ext cx="1871663" cy="1871662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66" name="AutoShape 106">
            <a:extLst>
              <a:ext uri="{FF2B5EF4-FFF2-40B4-BE49-F238E27FC236}">
                <a16:creationId xmlns:a16="http://schemas.microsoft.com/office/drawing/2014/main" id="{C1DE51A0-20FD-0DCD-58F5-7CA9F4FA394B}"/>
              </a:ext>
            </a:extLst>
          </p:cNvPr>
          <p:cNvCxnSpPr>
            <a:cxnSpLocks noChangeShapeType="1"/>
            <a:stCxn id="16393" idx="6"/>
            <a:endCxn id="16458" idx="2"/>
          </p:cNvCxnSpPr>
          <p:nvPr/>
        </p:nvCxnSpPr>
        <p:spPr bwMode="auto">
          <a:xfrm flipV="1">
            <a:off x="3363913" y="2278063"/>
            <a:ext cx="287337" cy="1439862"/>
          </a:xfrm>
          <a:prstGeom prst="bentConnector3">
            <a:avLst>
              <a:gd name="adj1" fmla="val 49722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67" name="AutoShape 107">
            <a:extLst>
              <a:ext uri="{FF2B5EF4-FFF2-40B4-BE49-F238E27FC236}">
                <a16:creationId xmlns:a16="http://schemas.microsoft.com/office/drawing/2014/main" id="{EC38AD05-0813-59F7-71A5-1D9000B8B981}"/>
              </a:ext>
            </a:extLst>
          </p:cNvPr>
          <p:cNvCxnSpPr>
            <a:cxnSpLocks noChangeShapeType="1"/>
            <a:stCxn id="16393" idx="6"/>
            <a:endCxn id="16392" idx="2"/>
          </p:cNvCxnSpPr>
          <p:nvPr/>
        </p:nvCxnSpPr>
        <p:spPr bwMode="auto">
          <a:xfrm flipV="1">
            <a:off x="3363913" y="2855913"/>
            <a:ext cx="287337" cy="862012"/>
          </a:xfrm>
          <a:prstGeom prst="bentConnector3">
            <a:avLst>
              <a:gd name="adj1" fmla="val 49722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68" name="AutoShape 108">
            <a:extLst>
              <a:ext uri="{FF2B5EF4-FFF2-40B4-BE49-F238E27FC236}">
                <a16:creationId xmlns:a16="http://schemas.microsoft.com/office/drawing/2014/main" id="{3B053D62-029B-8C28-E104-FAAB0C48D50B}"/>
              </a:ext>
            </a:extLst>
          </p:cNvPr>
          <p:cNvCxnSpPr>
            <a:cxnSpLocks noChangeShapeType="1"/>
            <a:stCxn id="16393" idx="6"/>
            <a:endCxn id="16404" idx="2"/>
          </p:cNvCxnSpPr>
          <p:nvPr/>
        </p:nvCxnSpPr>
        <p:spPr bwMode="auto">
          <a:xfrm flipV="1">
            <a:off x="3363913" y="3430588"/>
            <a:ext cx="287337" cy="287337"/>
          </a:xfrm>
          <a:prstGeom prst="bentConnector3">
            <a:avLst>
              <a:gd name="adj1" fmla="val 49722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69" name="AutoShape 109">
            <a:extLst>
              <a:ext uri="{FF2B5EF4-FFF2-40B4-BE49-F238E27FC236}">
                <a16:creationId xmlns:a16="http://schemas.microsoft.com/office/drawing/2014/main" id="{DD8A660F-9C88-A8CF-3EEA-0CA5D0658B8F}"/>
              </a:ext>
            </a:extLst>
          </p:cNvPr>
          <p:cNvCxnSpPr>
            <a:cxnSpLocks noChangeShapeType="1"/>
            <a:stCxn id="16393" idx="6"/>
            <a:endCxn id="16413" idx="2"/>
          </p:cNvCxnSpPr>
          <p:nvPr/>
        </p:nvCxnSpPr>
        <p:spPr bwMode="auto">
          <a:xfrm>
            <a:off x="3363913" y="3717925"/>
            <a:ext cx="287337" cy="288925"/>
          </a:xfrm>
          <a:prstGeom prst="bentConnector3">
            <a:avLst>
              <a:gd name="adj1" fmla="val 49722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70" name="AutoShape 110">
            <a:extLst>
              <a:ext uri="{FF2B5EF4-FFF2-40B4-BE49-F238E27FC236}">
                <a16:creationId xmlns:a16="http://schemas.microsoft.com/office/drawing/2014/main" id="{876FC7EB-FA9A-21AC-1BE8-39E90590FE15}"/>
              </a:ext>
            </a:extLst>
          </p:cNvPr>
          <p:cNvCxnSpPr>
            <a:cxnSpLocks noChangeShapeType="1"/>
            <a:stCxn id="16393" idx="6"/>
            <a:endCxn id="16422" idx="2"/>
          </p:cNvCxnSpPr>
          <p:nvPr/>
        </p:nvCxnSpPr>
        <p:spPr bwMode="auto">
          <a:xfrm>
            <a:off x="3363913" y="3717925"/>
            <a:ext cx="287337" cy="866775"/>
          </a:xfrm>
          <a:prstGeom prst="bentConnector3">
            <a:avLst>
              <a:gd name="adj1" fmla="val 49722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71" name="AutoShape 111">
            <a:extLst>
              <a:ext uri="{FF2B5EF4-FFF2-40B4-BE49-F238E27FC236}">
                <a16:creationId xmlns:a16="http://schemas.microsoft.com/office/drawing/2014/main" id="{C456908D-1C0D-350D-4436-299BEABC296B}"/>
              </a:ext>
            </a:extLst>
          </p:cNvPr>
          <p:cNvCxnSpPr>
            <a:cxnSpLocks noChangeShapeType="1"/>
            <a:stCxn id="16393" idx="6"/>
            <a:endCxn id="16431" idx="2"/>
          </p:cNvCxnSpPr>
          <p:nvPr/>
        </p:nvCxnSpPr>
        <p:spPr bwMode="auto">
          <a:xfrm>
            <a:off x="3363913" y="3717925"/>
            <a:ext cx="287337" cy="1441450"/>
          </a:xfrm>
          <a:prstGeom prst="bentConnector3">
            <a:avLst>
              <a:gd name="adj1" fmla="val 49722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72" name="AutoShape 112">
            <a:extLst>
              <a:ext uri="{FF2B5EF4-FFF2-40B4-BE49-F238E27FC236}">
                <a16:creationId xmlns:a16="http://schemas.microsoft.com/office/drawing/2014/main" id="{8F0A1173-E2D3-9DF5-F504-43994C98637C}"/>
              </a:ext>
            </a:extLst>
          </p:cNvPr>
          <p:cNvCxnSpPr>
            <a:cxnSpLocks noChangeShapeType="1"/>
            <a:stCxn id="16393" idx="6"/>
            <a:endCxn id="16440" idx="2"/>
          </p:cNvCxnSpPr>
          <p:nvPr/>
        </p:nvCxnSpPr>
        <p:spPr bwMode="auto">
          <a:xfrm>
            <a:off x="3363913" y="3717925"/>
            <a:ext cx="287337" cy="2019300"/>
          </a:xfrm>
          <a:prstGeom prst="bentConnector3">
            <a:avLst>
              <a:gd name="adj1" fmla="val 49722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73" name="AutoShape 113">
            <a:extLst>
              <a:ext uri="{FF2B5EF4-FFF2-40B4-BE49-F238E27FC236}">
                <a16:creationId xmlns:a16="http://schemas.microsoft.com/office/drawing/2014/main" id="{21FB5FED-6EC4-5C57-9A37-87B17D83F817}"/>
              </a:ext>
            </a:extLst>
          </p:cNvPr>
          <p:cNvCxnSpPr>
            <a:cxnSpLocks noChangeShapeType="1"/>
            <a:stCxn id="16393" idx="6"/>
            <a:endCxn id="16449" idx="2"/>
          </p:cNvCxnSpPr>
          <p:nvPr/>
        </p:nvCxnSpPr>
        <p:spPr bwMode="auto">
          <a:xfrm>
            <a:off x="3363913" y="3717925"/>
            <a:ext cx="287337" cy="2593975"/>
          </a:xfrm>
          <a:prstGeom prst="bentConnector3">
            <a:avLst>
              <a:gd name="adj1" fmla="val 49722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474" name="Text Box 18">
            <a:extLst>
              <a:ext uri="{FF2B5EF4-FFF2-40B4-BE49-F238E27FC236}">
                <a16:creationId xmlns:a16="http://schemas.microsoft.com/office/drawing/2014/main" id="{A9EA15DA-3FD4-6EAF-84D3-B836A5713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1563" y="2125663"/>
            <a:ext cx="234950" cy="27463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20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16475" name="Text Box 114">
            <a:extLst>
              <a:ext uri="{FF2B5EF4-FFF2-40B4-BE49-F238E27FC236}">
                <a16:creationId xmlns:a16="http://schemas.microsoft.com/office/drawing/2014/main" id="{27F3BB61-7942-F78C-0253-F61740535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1563" y="2701925"/>
            <a:ext cx="234950" cy="27463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20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16476" name="Text Box 115">
            <a:extLst>
              <a:ext uri="{FF2B5EF4-FFF2-40B4-BE49-F238E27FC236}">
                <a16:creationId xmlns:a16="http://schemas.microsoft.com/office/drawing/2014/main" id="{82BBBDCB-2461-5A1E-97CA-39C2DC521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1563" y="3278188"/>
            <a:ext cx="234950" cy="27463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20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16477" name="Text Box 116">
            <a:extLst>
              <a:ext uri="{FF2B5EF4-FFF2-40B4-BE49-F238E27FC236}">
                <a16:creationId xmlns:a16="http://schemas.microsoft.com/office/drawing/2014/main" id="{5A04F123-DB29-BB1F-7CFE-BFE5E615D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1563" y="3854450"/>
            <a:ext cx="234950" cy="27463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20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16478" name="Text Box 117">
            <a:extLst>
              <a:ext uri="{FF2B5EF4-FFF2-40B4-BE49-F238E27FC236}">
                <a16:creationId xmlns:a16="http://schemas.microsoft.com/office/drawing/2014/main" id="{35967349-345C-4583-8DFD-D7CAEFBDA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1563" y="4429125"/>
            <a:ext cx="234950" cy="27463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20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16479" name="Text Box 118">
            <a:extLst>
              <a:ext uri="{FF2B5EF4-FFF2-40B4-BE49-F238E27FC236}">
                <a16:creationId xmlns:a16="http://schemas.microsoft.com/office/drawing/2014/main" id="{252E4417-BD54-BC3A-8DD1-AF97B627B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1563" y="5005388"/>
            <a:ext cx="234950" cy="27463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20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16480" name="Text Box 119">
            <a:extLst>
              <a:ext uri="{FF2B5EF4-FFF2-40B4-BE49-F238E27FC236}">
                <a16:creationId xmlns:a16="http://schemas.microsoft.com/office/drawing/2014/main" id="{506E0A6E-8D17-B5A3-06E3-F4D88B86D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1563" y="5581650"/>
            <a:ext cx="234950" cy="27463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20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16481" name="Text Box 120">
            <a:extLst>
              <a:ext uri="{FF2B5EF4-FFF2-40B4-BE49-F238E27FC236}">
                <a16:creationId xmlns:a16="http://schemas.microsoft.com/office/drawing/2014/main" id="{0B56F38F-F4F2-6A29-D528-2B5361EA3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8388" y="6157913"/>
            <a:ext cx="234950" cy="27463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20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16482" name="AutoShape 121">
            <a:extLst>
              <a:ext uri="{FF2B5EF4-FFF2-40B4-BE49-F238E27FC236}">
                <a16:creationId xmlns:a16="http://schemas.microsoft.com/office/drawing/2014/main" id="{847BE762-A702-5256-446F-DA0A29AC6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663" y="3644900"/>
            <a:ext cx="360362" cy="144463"/>
          </a:xfrm>
          <a:prstGeom prst="rightArrow">
            <a:avLst>
              <a:gd name="adj1" fmla="val 50000"/>
              <a:gd name="adj2" fmla="val 62362"/>
            </a:avLst>
          </a:prstGeom>
          <a:solidFill>
            <a:srgbClr val="38628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cxnSp>
        <p:nvCxnSpPr>
          <p:cNvPr id="16483" name="AutoShape 122">
            <a:extLst>
              <a:ext uri="{FF2B5EF4-FFF2-40B4-BE49-F238E27FC236}">
                <a16:creationId xmlns:a16="http://schemas.microsoft.com/office/drawing/2014/main" id="{8866E9A1-96E3-EA29-FA52-EAA3933A76B5}"/>
              </a:ext>
            </a:extLst>
          </p:cNvPr>
          <p:cNvCxnSpPr>
            <a:cxnSpLocks noChangeShapeType="1"/>
            <a:stCxn id="16482" idx="3"/>
            <a:endCxn id="16393" idx="2"/>
          </p:cNvCxnSpPr>
          <p:nvPr/>
        </p:nvCxnSpPr>
        <p:spPr bwMode="auto">
          <a:xfrm>
            <a:off x="2994025" y="3717925"/>
            <a:ext cx="22542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484" name="AutoShape 123">
            <a:extLst>
              <a:ext uri="{FF2B5EF4-FFF2-40B4-BE49-F238E27FC236}">
                <a16:creationId xmlns:a16="http://schemas.microsoft.com/office/drawing/2014/main" id="{31A1E481-0FFD-351C-3CDB-EBE824A50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5688" y="3644900"/>
            <a:ext cx="360362" cy="144463"/>
          </a:xfrm>
          <a:prstGeom prst="rightArrow">
            <a:avLst>
              <a:gd name="adj1" fmla="val 50000"/>
              <a:gd name="adj2" fmla="val 62362"/>
            </a:avLst>
          </a:prstGeom>
          <a:solidFill>
            <a:srgbClr val="38628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cxnSp>
        <p:nvCxnSpPr>
          <p:cNvPr id="16485" name="AutoShape 124">
            <a:extLst>
              <a:ext uri="{FF2B5EF4-FFF2-40B4-BE49-F238E27FC236}">
                <a16:creationId xmlns:a16="http://schemas.microsoft.com/office/drawing/2014/main" id="{25DB85E8-1A78-6EDE-ABE6-0CF275676959}"/>
              </a:ext>
            </a:extLst>
          </p:cNvPr>
          <p:cNvCxnSpPr>
            <a:cxnSpLocks noChangeShapeType="1"/>
            <a:stCxn id="16389" idx="6"/>
            <a:endCxn id="16495" idx="1"/>
          </p:cNvCxnSpPr>
          <p:nvPr/>
        </p:nvCxnSpPr>
        <p:spPr bwMode="auto">
          <a:xfrm>
            <a:off x="7605713" y="3717925"/>
            <a:ext cx="207962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86" name="AutoShape 125">
            <a:extLst>
              <a:ext uri="{FF2B5EF4-FFF2-40B4-BE49-F238E27FC236}">
                <a16:creationId xmlns:a16="http://schemas.microsoft.com/office/drawing/2014/main" id="{5C267E56-0CF8-81D2-93A9-D4ACA80D57CB}"/>
              </a:ext>
            </a:extLst>
          </p:cNvPr>
          <p:cNvCxnSpPr>
            <a:cxnSpLocks noChangeShapeType="1"/>
            <a:stCxn id="16455" idx="6"/>
            <a:endCxn id="16389" idx="2"/>
          </p:cNvCxnSpPr>
          <p:nvPr/>
        </p:nvCxnSpPr>
        <p:spPr bwMode="auto">
          <a:xfrm>
            <a:off x="6972300" y="2274888"/>
            <a:ext cx="488950" cy="1443037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87" name="AutoShape 126">
            <a:extLst>
              <a:ext uri="{FF2B5EF4-FFF2-40B4-BE49-F238E27FC236}">
                <a16:creationId xmlns:a16="http://schemas.microsoft.com/office/drawing/2014/main" id="{F227F73A-3F1E-B43C-C8B4-184EC207C367}"/>
              </a:ext>
            </a:extLst>
          </p:cNvPr>
          <p:cNvCxnSpPr>
            <a:cxnSpLocks noChangeShapeType="1"/>
            <a:stCxn id="16401" idx="6"/>
            <a:endCxn id="16389" idx="2"/>
          </p:cNvCxnSpPr>
          <p:nvPr/>
        </p:nvCxnSpPr>
        <p:spPr bwMode="auto">
          <a:xfrm>
            <a:off x="6972300" y="3427413"/>
            <a:ext cx="488950" cy="290512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88" name="AutoShape 127">
            <a:extLst>
              <a:ext uri="{FF2B5EF4-FFF2-40B4-BE49-F238E27FC236}">
                <a16:creationId xmlns:a16="http://schemas.microsoft.com/office/drawing/2014/main" id="{290F0DBE-93D0-3402-D250-A83D6267C2A8}"/>
              </a:ext>
            </a:extLst>
          </p:cNvPr>
          <p:cNvCxnSpPr>
            <a:cxnSpLocks noChangeShapeType="1"/>
            <a:stCxn id="16410" idx="6"/>
            <a:endCxn id="16389" idx="2"/>
          </p:cNvCxnSpPr>
          <p:nvPr/>
        </p:nvCxnSpPr>
        <p:spPr bwMode="auto">
          <a:xfrm flipV="1">
            <a:off x="6972300" y="3717925"/>
            <a:ext cx="488950" cy="28575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89" name="AutoShape 128">
            <a:extLst>
              <a:ext uri="{FF2B5EF4-FFF2-40B4-BE49-F238E27FC236}">
                <a16:creationId xmlns:a16="http://schemas.microsoft.com/office/drawing/2014/main" id="{55C8AA14-BC5D-2EA5-3E20-D6E808DCB150}"/>
              </a:ext>
            </a:extLst>
          </p:cNvPr>
          <p:cNvCxnSpPr>
            <a:cxnSpLocks noChangeShapeType="1"/>
            <a:stCxn id="16419" idx="6"/>
            <a:endCxn id="16389" idx="2"/>
          </p:cNvCxnSpPr>
          <p:nvPr/>
        </p:nvCxnSpPr>
        <p:spPr bwMode="auto">
          <a:xfrm flipV="1">
            <a:off x="6972300" y="3717925"/>
            <a:ext cx="488950" cy="8636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90" name="AutoShape 129">
            <a:extLst>
              <a:ext uri="{FF2B5EF4-FFF2-40B4-BE49-F238E27FC236}">
                <a16:creationId xmlns:a16="http://schemas.microsoft.com/office/drawing/2014/main" id="{182712D0-E881-6A4B-16A4-932AB0807EDB}"/>
              </a:ext>
            </a:extLst>
          </p:cNvPr>
          <p:cNvCxnSpPr>
            <a:cxnSpLocks noChangeShapeType="1"/>
            <a:stCxn id="16428" idx="6"/>
            <a:endCxn id="16389" idx="2"/>
          </p:cNvCxnSpPr>
          <p:nvPr/>
        </p:nvCxnSpPr>
        <p:spPr bwMode="auto">
          <a:xfrm flipV="1">
            <a:off x="6972300" y="3717925"/>
            <a:ext cx="488950" cy="143827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91" name="AutoShape 130">
            <a:extLst>
              <a:ext uri="{FF2B5EF4-FFF2-40B4-BE49-F238E27FC236}">
                <a16:creationId xmlns:a16="http://schemas.microsoft.com/office/drawing/2014/main" id="{0082F03B-5851-EAE2-1C49-13712C9CA037}"/>
              </a:ext>
            </a:extLst>
          </p:cNvPr>
          <p:cNvCxnSpPr>
            <a:cxnSpLocks noChangeShapeType="1"/>
            <a:stCxn id="16437" idx="6"/>
            <a:endCxn id="16389" idx="2"/>
          </p:cNvCxnSpPr>
          <p:nvPr/>
        </p:nvCxnSpPr>
        <p:spPr bwMode="auto">
          <a:xfrm flipV="1">
            <a:off x="6972300" y="3717925"/>
            <a:ext cx="488950" cy="201612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92" name="AutoShape 131">
            <a:extLst>
              <a:ext uri="{FF2B5EF4-FFF2-40B4-BE49-F238E27FC236}">
                <a16:creationId xmlns:a16="http://schemas.microsoft.com/office/drawing/2014/main" id="{81CECA5E-F76A-58CF-CD7A-CE6219B021E0}"/>
              </a:ext>
            </a:extLst>
          </p:cNvPr>
          <p:cNvCxnSpPr>
            <a:cxnSpLocks noChangeShapeType="1"/>
            <a:stCxn id="16446" idx="6"/>
            <a:endCxn id="16389" idx="2"/>
          </p:cNvCxnSpPr>
          <p:nvPr/>
        </p:nvCxnSpPr>
        <p:spPr bwMode="auto">
          <a:xfrm flipV="1">
            <a:off x="6972300" y="3717925"/>
            <a:ext cx="488950" cy="25908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493" name="AutoShape 140">
            <a:extLst>
              <a:ext uri="{FF2B5EF4-FFF2-40B4-BE49-F238E27FC236}">
                <a16:creationId xmlns:a16="http://schemas.microsoft.com/office/drawing/2014/main" id="{88815602-E7C8-CDFF-1606-84B2B998C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7163" y="2171700"/>
            <a:ext cx="358775" cy="217488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200">
                <a:solidFill>
                  <a:schemeClr val="tx1"/>
                </a:solidFill>
              </a:rPr>
              <a:t>*g</a:t>
            </a:r>
          </a:p>
        </p:txBody>
      </p:sp>
      <p:sp>
        <p:nvSpPr>
          <p:cNvPr id="16494" name="Text Box 143">
            <a:extLst>
              <a:ext uri="{FF2B5EF4-FFF2-40B4-BE49-F238E27FC236}">
                <a16:creationId xmlns:a16="http://schemas.microsoft.com/office/drawing/2014/main" id="{512FDFA7-FDBE-4D64-C3A2-A35FEFABF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8" y="2060848"/>
            <a:ext cx="2981325" cy="465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nb-NO" altLang="en-US" sz="1400" dirty="0"/>
              <a:t>M = </a:t>
            </a:r>
            <a:r>
              <a:rPr lang="nb-NO" altLang="en-US" sz="1400" dirty="0" err="1"/>
              <a:t>delay</a:t>
            </a:r>
            <a:r>
              <a:rPr lang="nb-NO" altLang="en-US" sz="1400" dirty="0"/>
              <a:t> time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nb-NO" altLang="en-US" sz="1400" dirty="0"/>
              <a:t>in </a:t>
            </a:r>
            <a:r>
              <a:rPr lang="nb-NO" altLang="en-US" sz="1400" dirty="0" err="1"/>
              <a:t>num</a:t>
            </a:r>
            <a:r>
              <a:rPr lang="nb-NO" altLang="en-US" sz="1400" dirty="0"/>
              <a:t> samples (prime </a:t>
            </a:r>
            <a:r>
              <a:rPr lang="nb-NO" altLang="en-US" sz="1400" dirty="0" err="1"/>
              <a:t>numbers</a:t>
            </a:r>
            <a:r>
              <a:rPr lang="nb-NO" altLang="en-US" sz="1400" dirty="0"/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nb-NO" altLang="en-US" sz="1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nb-NO" altLang="en-US" sz="1400" dirty="0"/>
              <a:t>M </a:t>
            </a:r>
            <a:r>
              <a:rPr lang="nb-NO" altLang="en-US" sz="1400" dirty="0" err="1"/>
              <a:t>modulated</a:t>
            </a:r>
            <a:r>
              <a:rPr lang="nb-NO" altLang="en-US" sz="1400" dirty="0"/>
              <a:t> </a:t>
            </a:r>
            <a:r>
              <a:rPr lang="nb-NO" altLang="en-US" sz="1400" dirty="0" err="1"/>
              <a:t>with</a:t>
            </a:r>
            <a:r>
              <a:rPr lang="nb-NO" altLang="en-US" sz="1400" dirty="0"/>
              <a:t> random </a:t>
            </a:r>
            <a:r>
              <a:rPr lang="nb-NO" altLang="en-US" sz="1400" dirty="0" err="1"/>
              <a:t>deviations</a:t>
            </a:r>
            <a:r>
              <a:rPr lang="nb-NO" altLang="en-US" sz="1400" dirty="0"/>
              <a:t>,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nb-NO" altLang="en-US" sz="1400" dirty="0"/>
              <a:t>i.e. </a:t>
            </a:r>
            <a:r>
              <a:rPr lang="nb-NO" altLang="en-US" sz="1400" dirty="0" err="1"/>
              <a:t>noise</a:t>
            </a:r>
            <a:r>
              <a:rPr lang="nb-NO" altLang="en-US" sz="1400" dirty="0"/>
              <a:t> </a:t>
            </a:r>
            <a:r>
              <a:rPr lang="nb-NO" altLang="en-US" sz="1400" dirty="0" err="1"/>
              <a:t>with</a:t>
            </a:r>
            <a:r>
              <a:rPr lang="nb-NO" altLang="en-US" sz="1400" dirty="0"/>
              <a:t> </a:t>
            </a:r>
            <a:r>
              <a:rPr lang="nb-NO" altLang="en-US" sz="1400" dirty="0" err="1"/>
              <a:t>low</a:t>
            </a:r>
            <a:r>
              <a:rPr lang="nb-NO" altLang="en-US" sz="1400" dirty="0"/>
              <a:t> amplitude and </a:t>
            </a:r>
            <a:r>
              <a:rPr lang="nb-NO" altLang="en-US" sz="1400" dirty="0" err="1"/>
              <a:t>low</a:t>
            </a:r>
            <a:r>
              <a:rPr lang="nb-NO" altLang="en-US" sz="1400" dirty="0"/>
              <a:t> </a:t>
            </a:r>
            <a:r>
              <a:rPr lang="nb-NO" altLang="en-US" sz="1400" dirty="0" err="1"/>
              <a:t>frequency</a:t>
            </a:r>
            <a:r>
              <a:rPr lang="nb-NO" altLang="en-US" sz="1400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nb-NO" altLang="en-US" sz="1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nb-NO" altLang="en-US" sz="1400" dirty="0"/>
              <a:t>g = </a:t>
            </a:r>
            <a:r>
              <a:rPr lang="nb-NO" altLang="en-US" sz="1400" dirty="0" err="1"/>
              <a:t>gain</a:t>
            </a:r>
            <a:r>
              <a:rPr lang="nb-NO" altLang="en-US" sz="1400" dirty="0"/>
              <a:t> (= </a:t>
            </a:r>
            <a:r>
              <a:rPr lang="nb-NO" altLang="en-US" sz="1400" dirty="0" err="1"/>
              <a:t>reverb</a:t>
            </a:r>
            <a:r>
              <a:rPr lang="nb-NO" altLang="en-US" sz="1400" dirty="0"/>
              <a:t> time)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nb-NO" altLang="en-US" sz="1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nb-NO" altLang="en-US" sz="1400" dirty="0" err="1"/>
              <a:t>Cutoff</a:t>
            </a:r>
            <a:r>
              <a:rPr lang="nb-NO" altLang="en-US" sz="1400" dirty="0"/>
              <a:t> </a:t>
            </a:r>
            <a:r>
              <a:rPr lang="nb-NO" altLang="en-US" sz="1400" dirty="0" err="1"/>
              <a:t>frequency</a:t>
            </a:r>
            <a:r>
              <a:rPr lang="nb-NO" altLang="en-US" sz="1400" dirty="0"/>
              <a:t> for </a:t>
            </a:r>
            <a:r>
              <a:rPr lang="nb-NO" altLang="en-US" sz="1400" dirty="0" err="1"/>
              <a:t>lowpass</a:t>
            </a:r>
            <a:r>
              <a:rPr lang="nb-NO" altLang="en-US" sz="1400" dirty="0"/>
              <a:t> filter </a:t>
            </a:r>
            <a:r>
              <a:rPr lang="nb-NO" altLang="en-US" sz="1400" dirty="0" err="1"/>
              <a:t>reduce</a:t>
            </a:r>
            <a:r>
              <a:rPr lang="nb-NO" altLang="en-US" sz="1400" dirty="0"/>
              <a:t> </a:t>
            </a:r>
            <a:r>
              <a:rPr lang="nb-NO" altLang="en-US" sz="1400" dirty="0" err="1"/>
              <a:t>the</a:t>
            </a:r>
            <a:r>
              <a:rPr lang="nb-NO" altLang="en-US" sz="1400" dirty="0"/>
              <a:t> </a:t>
            </a:r>
            <a:r>
              <a:rPr lang="nb-NO" altLang="en-US" sz="1400" dirty="0" err="1"/>
              <a:t>reverb</a:t>
            </a:r>
            <a:r>
              <a:rPr lang="nb-NO" altLang="en-US" sz="1400" dirty="0"/>
              <a:t> time for </a:t>
            </a:r>
            <a:r>
              <a:rPr lang="nb-NO" altLang="en-US" sz="1400" dirty="0" err="1"/>
              <a:t>higher</a:t>
            </a:r>
            <a:r>
              <a:rPr lang="nb-NO" altLang="en-US" sz="1400" dirty="0"/>
              <a:t> </a:t>
            </a:r>
            <a:r>
              <a:rPr lang="nb-NO" altLang="en-US" sz="1400" dirty="0" err="1"/>
              <a:t>frequencies</a:t>
            </a:r>
            <a:r>
              <a:rPr lang="nb-NO" altLang="en-US" sz="1400" dirty="0"/>
              <a:t> (HF damp)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nb-NO" altLang="en-US" sz="1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nb-NO" altLang="en-US" sz="1400" dirty="0" err="1"/>
              <a:t>Cutoff</a:t>
            </a:r>
            <a:r>
              <a:rPr lang="nb-NO" altLang="en-US" sz="1400" dirty="0"/>
              <a:t> </a:t>
            </a:r>
            <a:r>
              <a:rPr lang="nb-NO" altLang="en-US" sz="1400" dirty="0" err="1"/>
              <a:t>frequency</a:t>
            </a:r>
            <a:r>
              <a:rPr lang="nb-NO" altLang="en-US" sz="1400" dirty="0"/>
              <a:t> for </a:t>
            </a:r>
            <a:r>
              <a:rPr lang="nb-NO" altLang="en-US" sz="1400" dirty="0" err="1"/>
              <a:t>the</a:t>
            </a:r>
            <a:r>
              <a:rPr lang="nb-NO" altLang="en-US" sz="1400" dirty="0"/>
              <a:t> </a:t>
            </a:r>
            <a:r>
              <a:rPr lang="nb-NO" altLang="en-US" sz="1400" dirty="0" err="1"/>
              <a:t>highpass</a:t>
            </a:r>
            <a:r>
              <a:rPr lang="nb-NO" altLang="en-US" sz="1400" dirty="0"/>
              <a:t> filter </a:t>
            </a:r>
            <a:r>
              <a:rPr lang="nb-NO" altLang="en-US" sz="1400" dirty="0" err="1"/>
              <a:t>remove</a:t>
            </a:r>
            <a:r>
              <a:rPr lang="nb-NO" altLang="en-US" sz="1400" dirty="0"/>
              <a:t> </a:t>
            </a:r>
            <a:r>
              <a:rPr lang="nb-NO" altLang="en-US" sz="1400" dirty="0" err="1"/>
              <a:t>rumbling</a:t>
            </a:r>
            <a:r>
              <a:rPr lang="nb-NO" altLang="en-US" sz="1400" dirty="0"/>
              <a:t> in </a:t>
            </a:r>
            <a:r>
              <a:rPr lang="nb-NO" altLang="en-US" sz="1400" dirty="0" err="1"/>
              <a:t>low</a:t>
            </a:r>
            <a:r>
              <a:rPr lang="nb-NO" altLang="en-US" sz="1400" dirty="0"/>
              <a:t> </a:t>
            </a:r>
            <a:r>
              <a:rPr lang="nb-NO" altLang="en-US" sz="1400" dirty="0" err="1"/>
              <a:t>frequencies</a:t>
            </a:r>
            <a:r>
              <a:rPr lang="nb-NO" altLang="en-US" sz="1400" dirty="0"/>
              <a:t>  (LF </a:t>
            </a:r>
            <a:r>
              <a:rPr lang="nb-NO" altLang="en-US" sz="1400" dirty="0" err="1"/>
              <a:t>rolloff</a:t>
            </a:r>
            <a:r>
              <a:rPr lang="nb-NO" altLang="en-US" sz="1400" dirty="0"/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nb-NO" altLang="en-US" sz="1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nb-NO" altLang="en-US" sz="1400" dirty="0"/>
              <a:t>By </a:t>
            </a:r>
            <a:r>
              <a:rPr lang="nb-NO" altLang="en-US" sz="1400" dirty="0" err="1"/>
              <a:t>using</a:t>
            </a:r>
            <a:r>
              <a:rPr lang="nb-NO" altLang="en-US" sz="1400" dirty="0"/>
              <a:t> separate </a:t>
            </a:r>
            <a:r>
              <a:rPr lang="nb-NO" altLang="en-US" sz="1400" dirty="0" err="1"/>
              <a:t>audio</a:t>
            </a:r>
            <a:r>
              <a:rPr lang="nb-NO" altLang="en-US" sz="1400" dirty="0"/>
              <a:t> </a:t>
            </a:r>
            <a:r>
              <a:rPr lang="nb-NO" altLang="en-US" sz="1400" dirty="0" err="1"/>
              <a:t>outs</a:t>
            </a:r>
            <a:r>
              <a:rPr lang="nb-NO" altLang="en-US" sz="1400" dirty="0"/>
              <a:t> for </a:t>
            </a:r>
            <a:r>
              <a:rPr lang="nb-NO" altLang="en-US" sz="1400" dirty="0" err="1"/>
              <a:t>each</a:t>
            </a:r>
            <a:r>
              <a:rPr lang="nb-NO" altLang="en-US" sz="1400" dirty="0"/>
              <a:t> </a:t>
            </a:r>
            <a:r>
              <a:rPr lang="nb-NO" altLang="en-US" sz="1400" dirty="0" err="1"/>
              <a:t>delay</a:t>
            </a:r>
            <a:r>
              <a:rPr lang="nb-NO" altLang="en-US" sz="1400" dirty="0"/>
              <a:t> line, </a:t>
            </a:r>
            <a:r>
              <a:rPr lang="nb-NO" altLang="en-US" sz="1400" dirty="0" err="1"/>
              <a:t>one</a:t>
            </a:r>
            <a:r>
              <a:rPr lang="nb-NO" altLang="en-US" sz="1400" dirty="0"/>
              <a:t> </a:t>
            </a:r>
            <a:r>
              <a:rPr lang="nb-NO" altLang="en-US" sz="1400" dirty="0" err="1"/>
              <a:t>can</a:t>
            </a:r>
            <a:r>
              <a:rPr lang="nb-NO" altLang="en-US" sz="1400" dirty="0"/>
              <a:t> </a:t>
            </a:r>
            <a:r>
              <a:rPr lang="nb-NO" altLang="en-US" sz="1400" dirty="0" err="1"/>
              <a:t>create</a:t>
            </a:r>
            <a:r>
              <a:rPr lang="nb-NO" altLang="en-US" sz="1400" dirty="0"/>
              <a:t> a </a:t>
            </a:r>
            <a:r>
              <a:rPr lang="nb-NO" altLang="en-US" sz="1400" dirty="0" err="1"/>
              <a:t>multichannel</a:t>
            </a:r>
            <a:r>
              <a:rPr lang="nb-NO" altLang="en-US" sz="1400" dirty="0"/>
              <a:t> ”</a:t>
            </a:r>
            <a:r>
              <a:rPr lang="nb-NO" altLang="en-US" sz="1400" dirty="0" err="1"/>
              <a:t>surround</a:t>
            </a:r>
            <a:r>
              <a:rPr lang="nb-NO" altLang="en-US" sz="1400" dirty="0"/>
              <a:t>” </a:t>
            </a:r>
            <a:r>
              <a:rPr lang="nb-NO" altLang="en-US" sz="1400" dirty="0" err="1"/>
              <a:t>reverb</a:t>
            </a:r>
            <a:endParaRPr lang="nb-NO" altLang="en-US" sz="1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nb-NO" altLang="en-US" sz="1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400" dirty="0">
              <a:solidFill>
                <a:schemeClr val="tx1"/>
              </a:solidFill>
            </a:endParaRPr>
          </a:p>
        </p:txBody>
      </p:sp>
      <p:sp>
        <p:nvSpPr>
          <p:cNvPr id="16495" name="AutoShape 146">
            <a:extLst>
              <a:ext uri="{FF2B5EF4-FFF2-40B4-BE49-F238E27FC236}">
                <a16:creationId xmlns:a16="http://schemas.microsoft.com/office/drawing/2014/main" id="{6AC361DA-738C-B98C-C27B-FEC150EDF6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3675" y="3573463"/>
            <a:ext cx="719138" cy="287337"/>
          </a:xfrm>
          <a:prstGeom prst="roundRect">
            <a:avLst>
              <a:gd name="adj" fmla="val 16667"/>
            </a:avLst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600">
                <a:solidFill>
                  <a:schemeClr val="tx1"/>
                </a:solidFill>
              </a:rPr>
              <a:t>Hipass</a:t>
            </a:r>
          </a:p>
        </p:txBody>
      </p:sp>
      <p:cxnSp>
        <p:nvCxnSpPr>
          <p:cNvPr id="16496" name="AutoShape 147">
            <a:extLst>
              <a:ext uri="{FF2B5EF4-FFF2-40B4-BE49-F238E27FC236}">
                <a16:creationId xmlns:a16="http://schemas.microsoft.com/office/drawing/2014/main" id="{27B1A71E-1F14-A965-8ADB-DCE5A07AEC4C}"/>
              </a:ext>
            </a:extLst>
          </p:cNvPr>
          <p:cNvCxnSpPr>
            <a:cxnSpLocks noChangeShapeType="1"/>
            <a:stCxn id="16495" idx="3"/>
            <a:endCxn id="16484" idx="1"/>
          </p:cNvCxnSpPr>
          <p:nvPr/>
        </p:nvCxnSpPr>
        <p:spPr bwMode="auto">
          <a:xfrm>
            <a:off x="8532813" y="3717925"/>
            <a:ext cx="14287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6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6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6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6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6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6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6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6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6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6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6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6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6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6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6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6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6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6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6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6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6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6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6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6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6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6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6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6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6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6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6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6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6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6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6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6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6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6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6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6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6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6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6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6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6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6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6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6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6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6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6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6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6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6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6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6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6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6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6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16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6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16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16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6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6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16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16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6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6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6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6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6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16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6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6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6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16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16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16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164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500"/>
                                        <p:tgtEl>
                                          <p:spTgt spid="164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64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64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64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164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649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animBg="1"/>
      <p:bldP spid="16388" grpId="0" animBg="1"/>
      <p:bldP spid="16389" grpId="0" animBg="1"/>
      <p:bldP spid="16390" grpId="0" animBg="1"/>
      <p:bldP spid="16391" grpId="0" animBg="1"/>
      <p:bldP spid="16392" grpId="0" animBg="1"/>
      <p:bldP spid="16393" grpId="0" animBg="1"/>
      <p:bldP spid="16394" grpId="0" animBg="1"/>
      <p:bldP spid="16400" grpId="0" animBg="1"/>
      <p:bldP spid="16401" grpId="0" animBg="1"/>
      <p:bldP spid="16402" grpId="0" animBg="1"/>
      <p:bldP spid="16403" grpId="0" animBg="1"/>
      <p:bldP spid="16404" grpId="0" animBg="1"/>
      <p:bldP spid="16409" grpId="0" animBg="1"/>
      <p:bldP spid="16410" grpId="0" animBg="1"/>
      <p:bldP spid="16411" grpId="0" animBg="1"/>
      <p:bldP spid="16412" grpId="0" animBg="1"/>
      <p:bldP spid="16413" grpId="0" animBg="1"/>
      <p:bldP spid="16418" grpId="0" animBg="1"/>
      <p:bldP spid="16419" grpId="0" animBg="1"/>
      <p:bldP spid="16420" grpId="0" animBg="1"/>
      <p:bldP spid="16421" grpId="0" animBg="1"/>
      <p:bldP spid="16422" grpId="0" animBg="1"/>
      <p:bldP spid="16427" grpId="0" animBg="1"/>
      <p:bldP spid="16428" grpId="0" animBg="1"/>
      <p:bldP spid="16429" grpId="0" animBg="1"/>
      <p:bldP spid="16430" grpId="0" animBg="1"/>
      <p:bldP spid="16431" grpId="0" animBg="1"/>
      <p:bldP spid="16436" grpId="0" animBg="1"/>
      <p:bldP spid="16437" grpId="0" animBg="1"/>
      <p:bldP spid="16438" grpId="0" animBg="1"/>
      <p:bldP spid="16439" grpId="0" animBg="1"/>
      <p:bldP spid="16440" grpId="0" animBg="1"/>
      <p:bldP spid="16445" grpId="0" animBg="1"/>
      <p:bldP spid="16446" grpId="0" animBg="1"/>
      <p:bldP spid="16447" grpId="0" animBg="1"/>
      <p:bldP spid="16448" grpId="0" animBg="1"/>
      <p:bldP spid="16449" grpId="0" animBg="1"/>
      <p:bldP spid="16454" grpId="0" animBg="1"/>
      <p:bldP spid="16455" grpId="0" animBg="1"/>
      <p:bldP spid="16456" grpId="0" animBg="1"/>
      <p:bldP spid="16457" grpId="0" animBg="1"/>
      <p:bldP spid="16458" grpId="0" animBg="1"/>
      <p:bldP spid="16463" grpId="0" animBg="1"/>
      <p:bldP spid="16474" grpId="0" animBg="1"/>
      <p:bldP spid="16475" grpId="0" animBg="1"/>
      <p:bldP spid="16476" grpId="0" animBg="1"/>
      <p:bldP spid="16477" grpId="0" animBg="1"/>
      <p:bldP spid="16478" grpId="0" animBg="1"/>
      <p:bldP spid="16479" grpId="0" animBg="1"/>
      <p:bldP spid="16480" grpId="0" animBg="1"/>
      <p:bldP spid="16481" grpId="0" animBg="1"/>
      <p:bldP spid="16482" grpId="0" animBg="1"/>
      <p:bldP spid="16484" grpId="0" animBg="1"/>
      <p:bldP spid="16493" grpId="0" animBg="1"/>
      <p:bldP spid="1649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tel 1">
            <a:extLst>
              <a:ext uri="{FF2B5EF4-FFF2-40B4-BE49-F238E27FC236}">
                <a16:creationId xmlns:a16="http://schemas.microsoft.com/office/drawing/2014/main" id="{A6AFE6CB-8090-09B8-6A03-AA1723F471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/>
              <a:t>More from Sean Costello</a:t>
            </a:r>
            <a:br>
              <a:rPr lang="nb-NO" altLang="nb-NO" dirty="0"/>
            </a:br>
            <a:r>
              <a:rPr lang="nb-NO" altLang="nb-NO" sz="2400" dirty="0"/>
              <a:t>(a </a:t>
            </a:r>
            <a:r>
              <a:rPr lang="nb-NO" altLang="nb-NO" sz="2400" dirty="0" err="1"/>
              <a:t>treasure</a:t>
            </a:r>
            <a:r>
              <a:rPr lang="nb-NO" altLang="nb-NO" sz="2400" dirty="0"/>
              <a:t> </a:t>
            </a:r>
            <a:r>
              <a:rPr lang="nb-NO" altLang="nb-NO" sz="2400" dirty="0" err="1"/>
              <a:t>trove</a:t>
            </a:r>
            <a:r>
              <a:rPr lang="nb-NO" altLang="nb-NO" sz="2400" dirty="0"/>
              <a:t> for </a:t>
            </a:r>
            <a:r>
              <a:rPr lang="nb-NO" altLang="nb-NO" sz="2400" dirty="0" err="1"/>
              <a:t>reverb</a:t>
            </a:r>
            <a:r>
              <a:rPr lang="nb-NO" altLang="nb-NO" sz="2400" dirty="0"/>
              <a:t> design </a:t>
            </a:r>
            <a:r>
              <a:rPr lang="nb-NO" altLang="nb-NO" sz="2400" dirty="0" err="1"/>
              <a:t>knowledge</a:t>
            </a:r>
            <a:r>
              <a:rPr lang="nb-NO" altLang="nb-NO" sz="2400" dirty="0"/>
              <a:t>)</a:t>
            </a:r>
          </a:p>
        </p:txBody>
      </p:sp>
      <p:sp>
        <p:nvSpPr>
          <p:cNvPr id="17411" name="Plassholder for innhold 2">
            <a:extLst>
              <a:ext uri="{FF2B5EF4-FFF2-40B4-BE49-F238E27FC236}">
                <a16:creationId xmlns:a16="http://schemas.microsoft.com/office/drawing/2014/main" id="{BD73A8BF-3985-C05A-BEEE-D5725AD7A17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nb-NO" altLang="nb-NO" sz="2800" dirty="0">
                <a:hlinkClick r:id="rId2"/>
              </a:rPr>
              <a:t>http://valhalladsp.wordpress.com/</a:t>
            </a:r>
            <a:endParaRPr lang="nb-NO" altLang="nb-NO" sz="2800" dirty="0"/>
          </a:p>
          <a:p>
            <a:pPr lvl="1"/>
            <a:r>
              <a:rPr lang="nb-NO" altLang="nb-NO" sz="2400" dirty="0"/>
              <a:t>E.g. «</a:t>
            </a:r>
            <a:r>
              <a:rPr lang="nb-NO" altLang="nb-NO" sz="2400" dirty="0" err="1"/>
              <a:t>naming</a:t>
            </a:r>
            <a:r>
              <a:rPr lang="nb-NO" altLang="nb-NO" sz="2400" dirty="0"/>
              <a:t> </a:t>
            </a:r>
            <a:r>
              <a:rPr lang="nb-NO" altLang="nb-NO" sz="2400" dirty="0" err="1"/>
              <a:t>reverb</a:t>
            </a:r>
            <a:r>
              <a:rPr lang="nb-NO" altLang="nb-NO" sz="2400" dirty="0"/>
              <a:t> </a:t>
            </a:r>
            <a:r>
              <a:rPr lang="nb-NO" altLang="nb-NO" sz="2400" dirty="0" err="1"/>
              <a:t>algorithms</a:t>
            </a:r>
            <a:r>
              <a:rPr lang="nb-NO" altLang="nb-NO" sz="2400" dirty="0"/>
              <a:t>»</a:t>
            </a:r>
          </a:p>
          <a:p>
            <a:pPr lvl="1"/>
            <a:r>
              <a:rPr lang="nb-NO" altLang="nb-NO" sz="2400" dirty="0"/>
              <a:t>Pitch </a:t>
            </a:r>
            <a:r>
              <a:rPr lang="nb-NO" altLang="nb-NO" sz="2400" dirty="0" err="1"/>
              <a:t>modulation</a:t>
            </a:r>
            <a:r>
              <a:rPr lang="nb-NO" altLang="nb-NO" sz="2400" dirty="0"/>
              <a:t> in </a:t>
            </a:r>
            <a:r>
              <a:rPr lang="nb-NO" altLang="nb-NO" sz="2400" dirty="0" err="1"/>
              <a:t>reverb</a:t>
            </a:r>
            <a:endParaRPr lang="nb-NO" altLang="nb-NO" sz="2400" dirty="0"/>
          </a:p>
          <a:p>
            <a:pPr lvl="2"/>
            <a:r>
              <a:rPr lang="nb-NO" altLang="nb-NO" sz="1800" dirty="0">
                <a:hlinkClick r:id="rId3"/>
              </a:rPr>
              <a:t>http://www.youtube.com/watch?v=iNin4yAEx5o</a:t>
            </a:r>
            <a:endParaRPr lang="nb-NO" altLang="nb-NO" sz="1800" dirty="0"/>
          </a:p>
          <a:p>
            <a:pPr lvl="1"/>
            <a:r>
              <a:rPr lang="nb-NO" altLang="nb-NO" sz="2000" dirty="0">
                <a:hlinkClick r:id="rId4"/>
              </a:rPr>
              <a:t>http://valhalladsp.wordpress.com/2009/05/30/schroeder-reverbs-the-forgotten-algorithm/</a:t>
            </a:r>
            <a:r>
              <a:rPr lang="nb-NO" altLang="nb-NO" sz="2000" dirty="0"/>
              <a:t>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tel 1">
            <a:extLst>
              <a:ext uri="{FF2B5EF4-FFF2-40B4-BE49-F238E27FC236}">
                <a16:creationId xmlns:a16="http://schemas.microsoft.com/office/drawing/2014/main" id="{8FAFE010-C0A0-F3CD-483D-B5A484C541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/>
              <a:t>Waveguide mesh</a:t>
            </a:r>
            <a:br>
              <a:rPr lang="nb-NO" altLang="nb-NO"/>
            </a:br>
            <a:r>
              <a:rPr lang="nb-NO" altLang="nb-NO" sz="2000"/>
              <a:t>Jon Christopher Nelson</a:t>
            </a:r>
          </a:p>
        </p:txBody>
      </p:sp>
      <p:sp>
        <p:nvSpPr>
          <p:cNvPr id="18435" name="Plassholder for innhold 2">
            <a:extLst>
              <a:ext uri="{FF2B5EF4-FFF2-40B4-BE49-F238E27FC236}">
                <a16:creationId xmlns:a16="http://schemas.microsoft.com/office/drawing/2014/main" id="{D72C7DE9-A323-8CD7-0626-369B301EC0F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58888" y="5691188"/>
            <a:ext cx="7010400" cy="719137"/>
          </a:xfrm>
        </p:spPr>
        <p:txBody>
          <a:bodyPr>
            <a:normAutofit fontScale="85000" lnSpcReduction="10000"/>
          </a:bodyPr>
          <a:lstStyle/>
          <a:p>
            <a:r>
              <a:rPr lang="nb-NO" altLang="nb-NO" sz="2000" dirty="0">
                <a:hlinkClick r:id="rId2"/>
              </a:rPr>
              <a:t>https://csound.com/icsc2019/proceedings/12.pdf</a:t>
            </a:r>
            <a:endParaRPr lang="nb-NO" altLang="nb-NO" sz="2000" dirty="0"/>
          </a:p>
          <a:p>
            <a:r>
              <a:rPr lang="nb-NO" altLang="nb-NO" sz="2000">
                <a:hlinkClick r:id="rId3"/>
              </a:rPr>
              <a:t>https://jonchristophernelson.com/csound-software-downloads/</a:t>
            </a:r>
            <a:r>
              <a:rPr lang="nb-NO" altLang="nb-NO" sz="2000"/>
              <a:t>  </a:t>
            </a:r>
            <a:endParaRPr lang="nb-NO" altLang="nb-NO" sz="2000" dirty="0"/>
          </a:p>
        </p:txBody>
      </p:sp>
      <p:pic>
        <p:nvPicPr>
          <p:cNvPr id="18436" name="Bilde 3">
            <a:extLst>
              <a:ext uri="{FF2B5EF4-FFF2-40B4-BE49-F238E27FC236}">
                <a16:creationId xmlns:a16="http://schemas.microsoft.com/office/drawing/2014/main" id="{DF30989A-3B35-642B-AEE4-1D89E4C54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93"/>
          <a:stretch>
            <a:fillRect/>
          </a:stretch>
        </p:blipFill>
        <p:spPr bwMode="auto">
          <a:xfrm>
            <a:off x="684213" y="2076450"/>
            <a:ext cx="3602037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Bilde 4">
            <a:extLst>
              <a:ext uri="{FF2B5EF4-FFF2-40B4-BE49-F238E27FC236}">
                <a16:creationId xmlns:a16="http://schemas.microsoft.com/office/drawing/2014/main" id="{C5A865A3-42D6-B679-B8AB-ADFC6175B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038" y="2176463"/>
            <a:ext cx="4678362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lett, natt&#10;&#10;Automatisk generert beskrivelse">
            <a:extLst>
              <a:ext uri="{FF2B5EF4-FFF2-40B4-BE49-F238E27FC236}">
                <a16:creationId xmlns:a16="http://schemas.microsoft.com/office/drawing/2014/main" id="{FEA47B63-0E8F-9038-BC17-D0EF448EA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6000" contrast="-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08520" y="-27384"/>
            <a:ext cx="9289032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69160629-7D62-4D22-C2C2-8554EA01EF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620688"/>
            <a:ext cx="7772400" cy="1512168"/>
          </a:xfrm>
          <a:solidFill>
            <a:srgbClr val="000000">
              <a:alpha val="10000"/>
            </a:srgbClr>
          </a:solidFill>
        </p:spPr>
        <p:txBody>
          <a:bodyPr/>
          <a:lstStyle/>
          <a:p>
            <a:r>
              <a:rPr lang="en-US" sz="3600" b="0" i="0" u="none" strike="noStrike" baseline="0" dirty="0">
                <a:latin typeface="CMBX12"/>
              </a:rPr>
              <a:t>Frequency Modulation with Feedback </a:t>
            </a:r>
            <a:br>
              <a:rPr lang="en-US" sz="3600" b="0" i="0" u="none" strike="noStrike" baseline="0" dirty="0">
                <a:latin typeface="CMBX12"/>
              </a:rPr>
            </a:br>
            <a:r>
              <a:rPr lang="en-US" sz="3600" b="0" i="0" u="none" strike="noStrike" baseline="0" dirty="0">
                <a:latin typeface="CMBX12"/>
              </a:rPr>
              <a:t>in</a:t>
            </a:r>
            <a:r>
              <a:rPr lang="en-US" sz="3600" dirty="0">
                <a:latin typeface="CMBX12"/>
              </a:rPr>
              <a:t> </a:t>
            </a:r>
            <a:r>
              <a:rPr lang="nb-NO" sz="3600" b="0" i="0" u="none" strike="noStrike" baseline="0" dirty="0" err="1">
                <a:latin typeface="CMBX12"/>
              </a:rPr>
              <a:t>Granular</a:t>
            </a:r>
            <a:r>
              <a:rPr lang="nb-NO" sz="3600" b="0" i="0" u="none" strike="noStrike" baseline="0" dirty="0">
                <a:latin typeface="CMBX12"/>
              </a:rPr>
              <a:t> </a:t>
            </a:r>
            <a:r>
              <a:rPr lang="nb-NO" sz="3600" b="0" i="0" u="none" strike="noStrike" baseline="0" dirty="0" err="1">
                <a:latin typeface="CMBX12"/>
              </a:rPr>
              <a:t>Synthesis</a:t>
            </a:r>
            <a:endParaRPr lang="LID4096" sz="7200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783A1D6D-54AB-15D0-8A26-D84F675BCD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3608" y="5013176"/>
            <a:ext cx="7272808" cy="936104"/>
          </a:xfrm>
          <a:solidFill>
            <a:srgbClr val="000000">
              <a:alpha val="22000"/>
            </a:srgbClr>
          </a:solidFill>
        </p:spPr>
        <p:txBody>
          <a:bodyPr/>
          <a:lstStyle/>
          <a:p>
            <a:r>
              <a:rPr lang="en-US" sz="1800" dirty="0"/>
              <a:t>Øyvind Brandtsegg – Norwegian University of Science and Technology</a:t>
            </a:r>
          </a:p>
          <a:p>
            <a:r>
              <a:rPr lang="en-US" sz="1800" dirty="0"/>
              <a:t>Victor Lazzarini – Maynooth University</a:t>
            </a:r>
            <a:endParaRPr lang="LID4096" sz="1800" dirty="0"/>
          </a:p>
        </p:txBody>
      </p:sp>
    </p:spTree>
    <p:extLst>
      <p:ext uri="{BB962C8B-B14F-4D97-AF65-F5344CB8AC3E}">
        <p14:creationId xmlns:p14="http://schemas.microsoft.com/office/powerpoint/2010/main" val="239154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96C85D3-D698-5DB7-D151-6F80EB41B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Why?</a:t>
            </a:r>
            <a:br>
              <a:rPr lang="en-US" dirty="0"/>
            </a:br>
            <a:r>
              <a:rPr lang="en-US" sz="2800" i="1" dirty="0"/>
              <a:t>Interesting chaotic behavior in FM feedback</a:t>
            </a:r>
            <a:endParaRPr lang="LID4096" sz="2800" i="1" dirty="0"/>
          </a:p>
        </p:txBody>
      </p:sp>
      <p:pic>
        <p:nvPicPr>
          <p:cNvPr id="7" name="FM_simple_feed">
            <a:hlinkClick r:id="" action="ppaction://media"/>
            <a:extLst>
              <a:ext uri="{FF2B5EF4-FFF2-40B4-BE49-F238E27FC236}">
                <a16:creationId xmlns:a16="http://schemas.microsoft.com/office/drawing/2014/main" id="{365DD4AD-A154-7F35-65DD-B63EBCD58148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56176" y="3068960"/>
            <a:ext cx="487363" cy="487363"/>
          </a:xfr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E331901A-D27E-3A8B-9E9C-777228ED908C}"/>
              </a:ext>
            </a:extLst>
          </p:cNvPr>
          <p:cNvSpPr txBox="1"/>
          <p:nvPr/>
        </p:nvSpPr>
        <p:spPr>
          <a:xfrm>
            <a:off x="4572000" y="3789040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FM oscillator with feedback</a:t>
            </a:r>
            <a:endParaRPr lang="LID4096" dirty="0">
              <a:solidFill>
                <a:schemeClr val="bg1"/>
              </a:solidFill>
            </a:endParaRPr>
          </a:p>
        </p:txBody>
      </p:sp>
      <p:pic>
        <p:nvPicPr>
          <p:cNvPr id="10" name="Bilde 9" descr="Et bilde som inneholder tekst, diagram, skjermbilde, Teknisk tegning&#10;&#10;Automatisk generert beskrivelse">
            <a:extLst>
              <a:ext uri="{FF2B5EF4-FFF2-40B4-BE49-F238E27FC236}">
                <a16:creationId xmlns:a16="http://schemas.microsoft.com/office/drawing/2014/main" id="{49602CAA-9232-6AEF-CC16-864B18302B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86" b="64038"/>
          <a:stretch/>
        </p:blipFill>
        <p:spPr>
          <a:xfrm>
            <a:off x="1613546" y="2420888"/>
            <a:ext cx="2531663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4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tekst, skjermbilde, line, Font&#10;&#10;Automatisk generert beskrivelse">
            <a:extLst>
              <a:ext uri="{FF2B5EF4-FFF2-40B4-BE49-F238E27FC236}">
                <a16:creationId xmlns:a16="http://schemas.microsoft.com/office/drawing/2014/main" id="{FF04B4C2-EFE1-AC61-6D27-22171B84C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9" t="57875" r="6688" b="16250"/>
          <a:stretch/>
        </p:blipFill>
        <p:spPr>
          <a:xfrm>
            <a:off x="605247" y="332656"/>
            <a:ext cx="7933506" cy="18002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149FFB42-0C7E-0332-200C-B1ED1AADF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16" y="274636"/>
            <a:ext cx="2530624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Problem</a:t>
            </a:r>
            <a:br>
              <a:rPr lang="en-US" dirty="0"/>
            </a:br>
            <a:r>
              <a:rPr lang="en-US" sz="2800" i="1" dirty="0"/>
              <a:t>Pitch instability</a:t>
            </a:r>
            <a:endParaRPr lang="LID4096" i="1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1351528-7347-73DF-172C-589616B42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4176464"/>
          </a:xfrm>
        </p:spPr>
        <p:txBody>
          <a:bodyPr/>
          <a:lstStyle/>
          <a:p>
            <a:r>
              <a:rPr lang="en-US" sz="2400" dirty="0"/>
              <a:t>Can be solved with PM, </a:t>
            </a:r>
            <a:br>
              <a:rPr lang="en-US" sz="2400" dirty="0"/>
            </a:br>
            <a:r>
              <a:rPr lang="en-US" sz="2400" dirty="0"/>
              <a:t>…</a:t>
            </a:r>
            <a:r>
              <a:rPr lang="en-US" sz="1800" dirty="0"/>
              <a:t>but also misses the interesting chaotic artifacts</a:t>
            </a:r>
          </a:p>
          <a:p>
            <a:r>
              <a:rPr lang="en-US" sz="2400" dirty="0"/>
              <a:t>AM in the feedback path </a:t>
            </a:r>
            <a:r>
              <a:rPr lang="en-US" sz="1400" dirty="0"/>
              <a:t>(Lazzarini and </a:t>
            </a:r>
            <a:r>
              <a:rPr lang="en-US" sz="1400" dirty="0" err="1"/>
              <a:t>Timoney</a:t>
            </a:r>
            <a:r>
              <a:rPr lang="en-US" sz="1400" dirty="0"/>
              <a:t> 2023)</a:t>
            </a:r>
          </a:p>
          <a:p>
            <a:pPr lvl="1"/>
            <a:r>
              <a:rPr lang="en-US" sz="1800" dirty="0"/>
              <a:t>Corrects the FM formula, making it akin to PM</a:t>
            </a:r>
          </a:p>
          <a:p>
            <a:r>
              <a:rPr lang="en-US" sz="2400" dirty="0"/>
              <a:t>Still:</a:t>
            </a:r>
          </a:p>
          <a:p>
            <a:pPr lvl="1"/>
            <a:r>
              <a:rPr lang="en-US" sz="2000" dirty="0"/>
              <a:t>Feedback &gt; 1.0 can not be defined analytically by an FM/PM </a:t>
            </a:r>
            <a:r>
              <a:rPr lang="en-US" sz="2000" dirty="0" err="1"/>
              <a:t>espression</a:t>
            </a:r>
            <a:endParaRPr lang="en-US" sz="2000" dirty="0"/>
          </a:p>
          <a:p>
            <a:r>
              <a:rPr lang="en-US" sz="2400" dirty="0"/>
              <a:t>Granular synthesis is a kind of AM, and has additional parametric flexibility</a:t>
            </a:r>
          </a:p>
          <a:p>
            <a:pPr lvl="1"/>
            <a:r>
              <a:rPr lang="en-US" sz="1800" dirty="0"/>
              <a:t>so can we use that?</a:t>
            </a:r>
            <a:endParaRPr lang="LID4096" sz="1800" dirty="0"/>
          </a:p>
        </p:txBody>
      </p:sp>
    </p:spTree>
    <p:extLst>
      <p:ext uri="{BB962C8B-B14F-4D97-AF65-F5344CB8AC3E}">
        <p14:creationId xmlns:p14="http://schemas.microsoft.com/office/powerpoint/2010/main" val="80224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AEBA63A-8202-4790-D30F-243D49E3C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859304"/>
            <a:ext cx="3754760" cy="1143000"/>
          </a:xfrm>
        </p:spPr>
        <p:txBody>
          <a:bodyPr/>
          <a:lstStyle/>
          <a:p>
            <a:r>
              <a:rPr lang="en-US" dirty="0"/>
              <a:t>Signal flow</a:t>
            </a:r>
            <a:endParaRPr lang="LID4096" dirty="0"/>
          </a:p>
        </p:txBody>
      </p:sp>
      <p:pic>
        <p:nvPicPr>
          <p:cNvPr id="5" name="Bilde 4" descr="Et bilde som inneholder tekst, diagram, skjermbilde, Teknisk tegning&#10;&#10;Automatisk generert beskrivelse">
            <a:extLst>
              <a:ext uri="{FF2B5EF4-FFF2-40B4-BE49-F238E27FC236}">
                <a16:creationId xmlns:a16="http://schemas.microsoft.com/office/drawing/2014/main" id="{A5248702-B7FD-A639-897B-D5ABAE623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74" b="61550"/>
          <a:stretch/>
        </p:blipFill>
        <p:spPr>
          <a:xfrm>
            <a:off x="1369218" y="683848"/>
            <a:ext cx="1991172" cy="2636912"/>
          </a:xfrm>
          <a:prstGeom prst="rect">
            <a:avLst/>
          </a:prstGeom>
        </p:spPr>
      </p:pic>
      <p:pic>
        <p:nvPicPr>
          <p:cNvPr id="6" name="Bilde 5" descr="Et bilde som inneholder tekst, diagram, skjermbilde, Teknisk tegning&#10;&#10;Automatisk generert beskrivelse">
            <a:extLst>
              <a:ext uri="{FF2B5EF4-FFF2-40B4-BE49-F238E27FC236}">
                <a16:creationId xmlns:a16="http://schemas.microsoft.com/office/drawing/2014/main" id="{633D3C1D-17AB-E7C0-B2B3-96BA33D28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47" b="61550"/>
          <a:stretch/>
        </p:blipFill>
        <p:spPr>
          <a:xfrm>
            <a:off x="539552" y="3955368"/>
            <a:ext cx="3719364" cy="2636912"/>
          </a:xfrm>
          <a:prstGeom prst="rect">
            <a:avLst/>
          </a:prstGeom>
        </p:spPr>
      </p:pic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C3A86E3B-7633-99C9-56A0-206FD999FB80}"/>
              </a:ext>
            </a:extLst>
          </p:cNvPr>
          <p:cNvSpPr txBox="1">
            <a:spLocks/>
          </p:cNvSpPr>
          <p:nvPr/>
        </p:nvSpPr>
        <p:spPr>
          <a:xfrm>
            <a:off x="1297210" y="274636"/>
            <a:ext cx="2266678" cy="42307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342900" marR="0" lvl="0" indent="-342900" algn="l" defTabSz="914400" rtl="0" eaLnBrk="1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nb-NO" sz="32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1pPr>
            <a:lvl2pPr marL="742950" marR="0" lvl="1" indent="-285750" algn="l" defTabSz="914400" rtl="0" eaLnBrk="1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 pitchFamily="34"/>
              <a:buChar char="–"/>
              <a:tabLst/>
              <a:defRPr lang="nb-NO" sz="2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2pPr>
            <a:lvl3pPr marL="1143000" marR="0" lvl="2" indent="-228600" algn="l" defTabSz="914400" rtl="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nb-NO" sz="24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3pPr>
            <a:lvl4pPr marL="1600200" marR="0" lvl="3" indent="-228600" algn="l" defTabSz="914400" rtl="0" eaLnBrk="1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–"/>
              <a:tabLst/>
              <a:defRPr lang="nb-NO" sz="20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4pPr>
            <a:lvl5pPr marL="2057400" marR="0" lvl="4" indent="-228600" algn="l" defTabSz="914400" rtl="0" eaLnBrk="1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»"/>
              <a:tabLst/>
              <a:defRPr lang="nb-NO" sz="20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5pPr>
          </a:lstStyle>
          <a:p>
            <a:pPr marL="0" indent="0">
              <a:buFont typeface="Arial" pitchFamily="34"/>
              <a:buNone/>
            </a:pPr>
            <a:r>
              <a:rPr lang="en-US" sz="2000" dirty="0"/>
              <a:t>Oscillator model</a:t>
            </a:r>
            <a:endParaRPr lang="LID4096" sz="2000" dirty="0"/>
          </a:p>
        </p:txBody>
      </p:sp>
      <p:pic>
        <p:nvPicPr>
          <p:cNvPr id="4" name="Bilde 3" descr="Et bilde som inneholder Plottdiagram, diagram, line&#10;&#10;Automatisk generert beskrivelse">
            <a:extLst>
              <a:ext uri="{FF2B5EF4-FFF2-40B4-BE49-F238E27FC236}">
                <a16:creationId xmlns:a16="http://schemas.microsoft.com/office/drawing/2014/main" id="{A30BCD18-E7B0-E3ED-87DC-D9CA5451F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1" t="4478" r="2454" b="9693"/>
          <a:stretch/>
        </p:blipFill>
        <p:spPr>
          <a:xfrm>
            <a:off x="4860032" y="2780928"/>
            <a:ext cx="3739616" cy="2736304"/>
          </a:xfrm>
          <a:prstGeom prst="rect">
            <a:avLst/>
          </a:prstGeom>
        </p:spPr>
      </p:pic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BA9BEA07-C1BD-96D8-AE53-E798F59658C1}"/>
              </a:ext>
            </a:extLst>
          </p:cNvPr>
          <p:cNvSpPr txBox="1">
            <a:spLocks/>
          </p:cNvSpPr>
          <p:nvPr/>
        </p:nvSpPr>
        <p:spPr>
          <a:xfrm>
            <a:off x="539552" y="3532296"/>
            <a:ext cx="1800200" cy="42307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342900" marR="0" lvl="0" indent="-342900" algn="l" defTabSz="914400" rtl="0" eaLnBrk="1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nb-NO" sz="32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1pPr>
            <a:lvl2pPr marL="742950" marR="0" lvl="1" indent="-285750" algn="l" defTabSz="914400" rtl="0" eaLnBrk="1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 pitchFamily="34"/>
              <a:buChar char="–"/>
              <a:tabLst/>
              <a:defRPr lang="nb-NO" sz="2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2pPr>
            <a:lvl3pPr marL="1143000" marR="0" lvl="2" indent="-228600" algn="l" defTabSz="914400" rtl="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nb-NO" sz="24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3pPr>
            <a:lvl4pPr marL="1600200" marR="0" lvl="3" indent="-228600" algn="l" defTabSz="914400" rtl="0" eaLnBrk="1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–"/>
              <a:tabLst/>
              <a:defRPr lang="nb-NO" sz="20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4pPr>
            <a:lvl5pPr marL="2057400" marR="0" lvl="4" indent="-228600" algn="l" defTabSz="914400" rtl="0" eaLnBrk="1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»"/>
              <a:tabLst/>
              <a:defRPr lang="nb-NO" sz="20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5pPr>
          </a:lstStyle>
          <a:p>
            <a:pPr marL="0" indent="0">
              <a:buFont typeface="Arial" pitchFamily="34"/>
              <a:buNone/>
            </a:pPr>
            <a:r>
              <a:rPr lang="en-US" sz="2000" dirty="0"/>
              <a:t>Granular model</a:t>
            </a:r>
            <a:endParaRPr lang="LID4096" sz="2000" dirty="0"/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CB03172F-50AD-7280-6260-F020E83374CC}"/>
              </a:ext>
            </a:extLst>
          </p:cNvPr>
          <p:cNvSpPr txBox="1">
            <a:spLocks/>
          </p:cNvSpPr>
          <p:nvPr/>
        </p:nvSpPr>
        <p:spPr>
          <a:xfrm>
            <a:off x="4788024" y="5589240"/>
            <a:ext cx="4032448" cy="8775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342900" marR="0" lvl="0" indent="-342900" algn="l" defTabSz="914400" rtl="0" eaLnBrk="1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nb-NO" sz="32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1pPr>
            <a:lvl2pPr marL="742950" marR="0" lvl="1" indent="-285750" algn="l" defTabSz="914400" rtl="0" eaLnBrk="1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 pitchFamily="34"/>
              <a:buChar char="–"/>
              <a:tabLst/>
              <a:defRPr lang="nb-NO" sz="2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2pPr>
            <a:lvl3pPr marL="1143000" marR="0" lvl="2" indent="-228600" algn="l" defTabSz="914400" rtl="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nb-NO" sz="24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3pPr>
            <a:lvl4pPr marL="1600200" marR="0" lvl="3" indent="-228600" algn="l" defTabSz="914400" rtl="0" eaLnBrk="1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–"/>
              <a:tabLst/>
              <a:defRPr lang="nb-NO" sz="20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4pPr>
            <a:lvl5pPr marL="2057400" marR="0" lvl="4" indent="-228600" algn="l" defTabSz="914400" rtl="0" eaLnBrk="1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»"/>
              <a:tabLst/>
              <a:defRPr lang="nb-NO" sz="20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5pPr>
          </a:lstStyle>
          <a:p>
            <a:pPr marL="0" indent="0">
              <a:buFont typeface="Arial" pitchFamily="34"/>
              <a:buNone/>
            </a:pPr>
            <a:r>
              <a:rPr lang="en-US" sz="1600" i="1" dirty="0"/>
              <a:t>Equal power crossfading envelope on each overlapping grain: To recreate pure sine wave with granular synthesis</a:t>
            </a:r>
            <a:endParaRPr lang="LID4096" sz="1600" i="1" dirty="0"/>
          </a:p>
        </p:txBody>
      </p:sp>
    </p:spTree>
    <p:extLst>
      <p:ext uri="{BB962C8B-B14F-4D97-AF65-F5344CB8AC3E}">
        <p14:creationId xmlns:p14="http://schemas.microsoft.com/office/powerpoint/2010/main" val="183503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AEBA63A-8202-4790-D30F-243D49E3C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i="1" dirty="0"/>
              <a:t>Adding some balancing processes in the feedback path</a:t>
            </a:r>
            <a:endParaRPr lang="LID4096" sz="4000" i="1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43CCF40-567F-3212-F803-9BEDF49F7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3648" y="1811215"/>
            <a:ext cx="2376264" cy="47404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Oscillator model</a:t>
            </a:r>
            <a:endParaRPr lang="LID4096" sz="2000" dirty="0"/>
          </a:p>
        </p:txBody>
      </p:sp>
      <p:pic>
        <p:nvPicPr>
          <p:cNvPr id="5" name="Bilde 4" descr="Et bilde som inneholder tekst, diagram, skjermbilde, Teknisk tegning&#10;&#10;Automatisk generert beskrivelse">
            <a:extLst>
              <a:ext uri="{FF2B5EF4-FFF2-40B4-BE49-F238E27FC236}">
                <a16:creationId xmlns:a16="http://schemas.microsoft.com/office/drawing/2014/main" id="{A5248702-B7FD-A639-897B-D5ABAE623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3" t="40715" r="71577" b="-797"/>
          <a:stretch/>
        </p:blipFill>
        <p:spPr>
          <a:xfrm>
            <a:off x="1403648" y="2276872"/>
            <a:ext cx="1991172" cy="4120481"/>
          </a:xfrm>
          <a:prstGeom prst="rect">
            <a:avLst/>
          </a:prstGeom>
        </p:spPr>
      </p:pic>
      <p:pic>
        <p:nvPicPr>
          <p:cNvPr id="6" name="Bilde 5" descr="Et bilde som inneholder tekst, diagram, skjermbilde, Teknisk tegning&#10;&#10;Automatisk generert beskrivelse">
            <a:extLst>
              <a:ext uri="{FF2B5EF4-FFF2-40B4-BE49-F238E27FC236}">
                <a16:creationId xmlns:a16="http://schemas.microsoft.com/office/drawing/2014/main" id="{633D3C1D-17AB-E7C0-B2B3-96BA33D28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4" t="40715" r="-1717" b="253"/>
          <a:stretch/>
        </p:blipFill>
        <p:spPr>
          <a:xfrm>
            <a:off x="4606182" y="2276872"/>
            <a:ext cx="3719364" cy="4048473"/>
          </a:xfrm>
          <a:prstGeom prst="rect">
            <a:avLst/>
          </a:prstGeom>
        </p:spPr>
      </p:pic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3D04EF4D-388E-57F9-B89D-B88D97A86D39}"/>
              </a:ext>
            </a:extLst>
          </p:cNvPr>
          <p:cNvSpPr txBox="1">
            <a:spLocks/>
          </p:cNvSpPr>
          <p:nvPr/>
        </p:nvSpPr>
        <p:spPr>
          <a:xfrm>
            <a:off x="4716016" y="1811215"/>
            <a:ext cx="3882108" cy="74868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342900" marR="0" lvl="0" indent="-342900" algn="l" defTabSz="914400" rtl="0" eaLnBrk="1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nb-NO" sz="32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1pPr>
            <a:lvl2pPr marL="742950" marR="0" lvl="1" indent="-285750" algn="l" defTabSz="914400" rtl="0" eaLnBrk="1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 pitchFamily="34"/>
              <a:buChar char="–"/>
              <a:tabLst/>
              <a:defRPr lang="nb-NO" sz="2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2pPr>
            <a:lvl3pPr marL="1143000" marR="0" lvl="2" indent="-228600" algn="l" defTabSz="914400" rtl="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nb-NO" sz="24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3pPr>
            <a:lvl4pPr marL="1600200" marR="0" lvl="3" indent="-228600" algn="l" defTabSz="914400" rtl="0" eaLnBrk="1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–"/>
              <a:tabLst/>
              <a:defRPr lang="nb-NO" sz="20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4pPr>
            <a:lvl5pPr marL="2057400" marR="0" lvl="4" indent="-228600" algn="l" defTabSz="914400" rtl="0" eaLnBrk="1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»"/>
              <a:tabLst/>
              <a:defRPr lang="nb-NO" sz="20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5pPr>
          </a:lstStyle>
          <a:p>
            <a:pPr marL="0" indent="0">
              <a:buFont typeface="Arial" pitchFamily="34"/>
              <a:buNone/>
            </a:pPr>
            <a:r>
              <a:rPr lang="en-US" sz="2000" dirty="0"/>
              <a:t>Granular model</a:t>
            </a:r>
            <a:endParaRPr lang="LID4096" sz="2000" dirty="0"/>
          </a:p>
        </p:txBody>
      </p:sp>
    </p:spTree>
    <p:extLst>
      <p:ext uri="{BB962C8B-B14F-4D97-AF65-F5344CB8AC3E}">
        <p14:creationId xmlns:p14="http://schemas.microsoft.com/office/powerpoint/2010/main" val="71463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C41095D-16E6-D308-124B-0F0EBB184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Tentative insights </a:t>
            </a:r>
            <a:br>
              <a:rPr lang="en-US" dirty="0"/>
            </a:br>
            <a:r>
              <a:rPr lang="en-US" sz="2800" i="1" dirty="0"/>
              <a:t>with more radical granular parameter settings</a:t>
            </a:r>
            <a:endParaRPr lang="LID4096" sz="2800" i="1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AA22490-9D72-6B11-EFFC-88B7025A2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9632" y="1600201"/>
            <a:ext cx="7427168" cy="8206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… its difficult but interesting …</a:t>
            </a:r>
          </a:p>
        </p:txBody>
      </p:sp>
      <p:pic>
        <p:nvPicPr>
          <p:cNvPr id="5" name="Bilde 4" descr="Et bilde som inneholder skjermbilde, tekst, diagram&#10;&#10;Automatisk generert beskrivelse">
            <a:extLst>
              <a:ext uri="{FF2B5EF4-FFF2-40B4-BE49-F238E27FC236}">
                <a16:creationId xmlns:a16="http://schemas.microsoft.com/office/drawing/2014/main" id="{E16CC630-137C-2661-BC41-6A666A9B4B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6"/>
          <a:stretch/>
        </p:blipFill>
        <p:spPr>
          <a:xfrm>
            <a:off x="4067944" y="2511964"/>
            <a:ext cx="4824536" cy="3869364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91DC6EEC-9B2A-597E-E506-C05EC78FB8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38" y="2397552"/>
            <a:ext cx="2970963" cy="1822714"/>
          </a:xfrm>
          <a:prstGeom prst="rect">
            <a:avLst/>
          </a:prstGeom>
        </p:spPr>
      </p:pic>
      <p:pic>
        <p:nvPicPr>
          <p:cNvPr id="8" name="Bilde 7" descr="Et bilde som inneholder tekst, skjermbilde, Fargerikt, line&#10;&#10;Automatisk generert beskrivelse">
            <a:extLst>
              <a:ext uri="{FF2B5EF4-FFF2-40B4-BE49-F238E27FC236}">
                <a16:creationId xmlns:a16="http://schemas.microsoft.com/office/drawing/2014/main" id="{D1D58687-F5DE-D706-C13A-0FB59C7076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29" y="4580307"/>
            <a:ext cx="3015351" cy="2110746"/>
          </a:xfrm>
          <a:prstGeom prst="rect">
            <a:avLst/>
          </a:prstGeom>
        </p:spPr>
      </p:pic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1A1E4A18-3EAD-8380-FDBB-0FDBEF819AAE}"/>
              </a:ext>
            </a:extLst>
          </p:cNvPr>
          <p:cNvSpPr txBox="1">
            <a:spLocks/>
          </p:cNvSpPr>
          <p:nvPr/>
        </p:nvSpPr>
        <p:spPr>
          <a:xfrm>
            <a:off x="5364088" y="2151923"/>
            <a:ext cx="3528392" cy="36004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342900" marR="0" lvl="0" indent="-342900" algn="l" defTabSz="914400" rtl="0" eaLnBrk="1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nb-NO" sz="32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1pPr>
            <a:lvl2pPr marL="742950" marR="0" lvl="1" indent="-285750" algn="l" defTabSz="914400" rtl="0" eaLnBrk="1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 pitchFamily="34"/>
              <a:buChar char="–"/>
              <a:tabLst/>
              <a:defRPr lang="nb-NO" sz="2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2pPr>
            <a:lvl3pPr marL="1143000" marR="0" lvl="2" indent="-228600" algn="l" defTabSz="914400" rtl="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nb-NO" sz="24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3pPr>
            <a:lvl4pPr marL="1600200" marR="0" lvl="3" indent="-228600" algn="l" defTabSz="914400" rtl="0" eaLnBrk="1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–"/>
              <a:tabLst/>
              <a:defRPr lang="nb-NO" sz="20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4pPr>
            <a:lvl5pPr marL="2057400" marR="0" lvl="4" indent="-228600" algn="l" defTabSz="914400" rtl="0" eaLnBrk="1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»"/>
              <a:tabLst/>
              <a:defRPr lang="nb-NO" sz="20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5pPr>
          </a:lstStyle>
          <a:p>
            <a:pPr marL="0" indent="0">
              <a:buFont typeface="Arial" pitchFamily="34"/>
              <a:buNone/>
            </a:pPr>
            <a:r>
              <a:rPr lang="en-US" sz="1800" dirty="0"/>
              <a:t>Exhaustive parameter combinations mapping</a:t>
            </a:r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832E3C88-44A6-8BA1-2CCB-BE271005D9B7}"/>
              </a:ext>
            </a:extLst>
          </p:cNvPr>
          <p:cNvSpPr txBox="1">
            <a:spLocks/>
          </p:cNvSpPr>
          <p:nvPr/>
        </p:nvSpPr>
        <p:spPr>
          <a:xfrm>
            <a:off x="326777" y="2146022"/>
            <a:ext cx="2945379" cy="36004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342900" marR="0" lvl="0" indent="-342900" algn="l" defTabSz="914400" rtl="0" eaLnBrk="1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nb-NO" sz="32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1pPr>
            <a:lvl2pPr marL="742950" marR="0" lvl="1" indent="-285750" algn="l" defTabSz="914400" rtl="0" eaLnBrk="1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 pitchFamily="34"/>
              <a:buChar char="–"/>
              <a:tabLst/>
              <a:defRPr lang="nb-NO" sz="2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2pPr>
            <a:lvl3pPr marL="1143000" marR="0" lvl="2" indent="-228600" algn="l" defTabSz="914400" rtl="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nb-NO" sz="24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3pPr>
            <a:lvl4pPr marL="1600200" marR="0" lvl="3" indent="-228600" algn="l" defTabSz="914400" rtl="0" eaLnBrk="1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–"/>
              <a:tabLst/>
              <a:defRPr lang="nb-NO" sz="20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4pPr>
            <a:lvl5pPr marL="2057400" marR="0" lvl="4" indent="-228600" algn="l" defTabSz="914400" rtl="0" eaLnBrk="1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»"/>
              <a:tabLst/>
              <a:defRPr lang="nb-NO" sz="20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5pPr>
          </a:lstStyle>
          <a:p>
            <a:pPr marL="0" indent="0">
              <a:buFont typeface="Arial" pitchFamily="34"/>
              <a:buNone/>
            </a:pPr>
            <a:r>
              <a:rPr lang="en-US" sz="1400" dirty="0"/>
              <a:t>Linear change of mod index</a:t>
            </a:r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6F334B93-739A-C6B7-DF7A-1368E601F27E}"/>
              </a:ext>
            </a:extLst>
          </p:cNvPr>
          <p:cNvSpPr txBox="1">
            <a:spLocks/>
          </p:cNvSpPr>
          <p:nvPr/>
        </p:nvSpPr>
        <p:spPr>
          <a:xfrm>
            <a:off x="374711" y="4314080"/>
            <a:ext cx="3529681" cy="36004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342900" marR="0" lvl="0" indent="-342900" algn="l" defTabSz="914400" rtl="0" eaLnBrk="1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nb-NO" sz="32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1pPr>
            <a:lvl2pPr marL="742950" marR="0" lvl="1" indent="-285750" algn="l" defTabSz="914400" rtl="0" eaLnBrk="1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 pitchFamily="34"/>
              <a:buChar char="–"/>
              <a:tabLst/>
              <a:defRPr lang="nb-NO" sz="2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2pPr>
            <a:lvl3pPr marL="1143000" marR="0" lvl="2" indent="-228600" algn="l" defTabSz="914400" rtl="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nb-NO" sz="24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3pPr>
            <a:lvl4pPr marL="1600200" marR="0" lvl="3" indent="-228600" algn="l" defTabSz="914400" rtl="0" eaLnBrk="1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–"/>
              <a:tabLst/>
              <a:defRPr lang="nb-NO" sz="20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4pPr>
            <a:lvl5pPr marL="2057400" marR="0" lvl="4" indent="-228600" algn="l" defTabSz="914400" rtl="0" eaLnBrk="1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»"/>
              <a:tabLst/>
              <a:defRPr lang="nb-NO" sz="20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5pPr>
          </a:lstStyle>
          <a:p>
            <a:pPr marL="0" indent="0">
              <a:buFont typeface="Arial" pitchFamily="34"/>
              <a:buNone/>
            </a:pPr>
            <a:r>
              <a:rPr lang="en-US" sz="1400" dirty="0"/>
              <a:t>Linear change of mod index, high grain pitch</a:t>
            </a:r>
          </a:p>
        </p:txBody>
      </p:sp>
      <p:pic>
        <p:nvPicPr>
          <p:cNvPr id="12" name="ndx_ptch_42_partikl">
            <a:hlinkClick r:id="" action="ppaction://media"/>
            <a:extLst>
              <a:ext uri="{FF2B5EF4-FFF2-40B4-BE49-F238E27FC236}">
                <a16:creationId xmlns:a16="http://schemas.microsoft.com/office/drawing/2014/main" id="{9B7F6A91-2FB9-7A89-3A46-B5D03055B6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5576" y="4760327"/>
            <a:ext cx="360042" cy="360042"/>
          </a:xfrm>
          <a:prstGeom prst="rect">
            <a:avLst/>
          </a:prstGeom>
        </p:spPr>
      </p:pic>
      <p:pic>
        <p:nvPicPr>
          <p:cNvPr id="13" name="ndx_dly_30_partikl">
            <a:hlinkClick r:id="" action="ppaction://media"/>
            <a:extLst>
              <a:ext uri="{FF2B5EF4-FFF2-40B4-BE49-F238E27FC236}">
                <a16:creationId xmlns:a16="http://schemas.microsoft.com/office/drawing/2014/main" id="{7E455D2B-B8F6-40A1-557A-5C7201D7A7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1656" y="2593925"/>
            <a:ext cx="331019" cy="33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8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  <p:bldP spid="3" grpId="0" build="p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DSP </a:t>
            </a:r>
            <a:r>
              <a:rPr lang="nb-NO" dirty="0" err="1"/>
              <a:t>components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000" dirty="0"/>
              <a:t>+  -  *  /  and </a:t>
            </a:r>
            <a:r>
              <a:rPr lang="nb-NO" sz="2000" dirty="0" err="1"/>
              <a:t>delay</a:t>
            </a:r>
            <a:endParaRPr lang="nb-NO" sz="2000" dirty="0"/>
          </a:p>
          <a:p>
            <a:r>
              <a:rPr lang="nb-NO" sz="2000" dirty="0"/>
              <a:t>Simplest digital </a:t>
            </a:r>
            <a:r>
              <a:rPr lang="nb-NO" sz="2000" dirty="0" err="1"/>
              <a:t>lowpass</a:t>
            </a:r>
            <a:r>
              <a:rPr lang="nb-NO" sz="2000" dirty="0"/>
              <a:t> filter:</a:t>
            </a:r>
          </a:p>
          <a:p>
            <a:pPr lvl="1"/>
            <a:r>
              <a:rPr lang="nb-NO" sz="1800" dirty="0"/>
              <a:t>y(n) = (x(n) + x(n-1)) / 2</a:t>
            </a:r>
          </a:p>
          <a:p>
            <a:pPr lvl="1"/>
            <a:endParaRPr lang="en-US" dirty="0"/>
          </a:p>
        </p:txBody>
      </p:sp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2087886" y="4457829"/>
            <a:ext cx="1236662" cy="504825"/>
          </a:xfrm>
          <a:prstGeom prst="roundRect">
            <a:avLst>
              <a:gd name="adj" fmla="val 16667"/>
            </a:avLst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 dirty="0"/>
              <a:t>Delay1</a:t>
            </a:r>
          </a:p>
        </p:txBody>
      </p:sp>
      <p:cxnSp>
        <p:nvCxnSpPr>
          <p:cNvPr id="5" name="AutoShape 10"/>
          <p:cNvCxnSpPr>
            <a:cxnSpLocks noChangeShapeType="1"/>
            <a:stCxn id="13" idx="2"/>
            <a:endCxn id="4" idx="1"/>
          </p:cNvCxnSpPr>
          <p:nvPr/>
        </p:nvCxnSpPr>
        <p:spPr bwMode="auto">
          <a:xfrm>
            <a:off x="1589931" y="4242574"/>
            <a:ext cx="497955" cy="46766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2555925" y="5176918"/>
            <a:ext cx="293577" cy="316562"/>
          </a:xfrm>
          <a:prstGeom prst="flowChar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7" name="AutoShape 12"/>
          <p:cNvCxnSpPr>
            <a:cxnSpLocks noChangeShapeType="1"/>
            <a:stCxn id="4" idx="2"/>
            <a:endCxn id="6" idx="0"/>
          </p:cNvCxnSpPr>
          <p:nvPr/>
        </p:nvCxnSpPr>
        <p:spPr bwMode="auto">
          <a:xfrm flipH="1">
            <a:off x="2702714" y="4962654"/>
            <a:ext cx="3503" cy="21426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AutoShape 14"/>
          <p:cNvCxnSpPr>
            <a:cxnSpLocks noChangeShapeType="1"/>
            <a:stCxn id="13" idx="2"/>
            <a:endCxn id="6" idx="2"/>
          </p:cNvCxnSpPr>
          <p:nvPr/>
        </p:nvCxnSpPr>
        <p:spPr bwMode="auto">
          <a:xfrm rot="16200000" flipH="1">
            <a:off x="1526616" y="4305889"/>
            <a:ext cx="1092625" cy="965994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AutoShape 20"/>
          <p:cNvSpPr>
            <a:spLocks noChangeArrowheads="1"/>
          </p:cNvSpPr>
          <p:nvPr/>
        </p:nvSpPr>
        <p:spPr bwMode="auto">
          <a:xfrm>
            <a:off x="2555925" y="5682734"/>
            <a:ext cx="294876" cy="316562"/>
          </a:xfrm>
          <a:prstGeom prst="flowChartSummingJunction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0" name="AutoShape 21"/>
          <p:cNvCxnSpPr>
            <a:cxnSpLocks noChangeShapeType="1"/>
            <a:stCxn id="6" idx="4"/>
            <a:endCxn id="9" idx="0"/>
          </p:cNvCxnSpPr>
          <p:nvPr/>
        </p:nvCxnSpPr>
        <p:spPr bwMode="auto">
          <a:xfrm>
            <a:off x="2702714" y="5493480"/>
            <a:ext cx="649" cy="18925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Line 22"/>
          <p:cNvSpPr>
            <a:spLocks noChangeShapeType="1"/>
          </p:cNvSpPr>
          <p:nvPr/>
        </p:nvSpPr>
        <p:spPr bwMode="auto">
          <a:xfrm>
            <a:off x="2699148" y="5999296"/>
            <a:ext cx="0" cy="23801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1834258" y="5682734"/>
            <a:ext cx="864889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nb-NO" sz="1600" dirty="0"/>
              <a:t>(* 0.5)</a:t>
            </a:r>
          </a:p>
        </p:txBody>
      </p:sp>
      <p:sp>
        <p:nvSpPr>
          <p:cNvPr id="13" name="AutoShape 28"/>
          <p:cNvSpPr>
            <a:spLocks noChangeArrowheads="1"/>
          </p:cNvSpPr>
          <p:nvPr/>
        </p:nvSpPr>
        <p:spPr bwMode="auto">
          <a:xfrm>
            <a:off x="971600" y="3737749"/>
            <a:ext cx="1236662" cy="504825"/>
          </a:xfrm>
          <a:prstGeom prst="roundRect">
            <a:avLst>
              <a:gd name="adj" fmla="val 16667"/>
            </a:avLst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 dirty="0"/>
              <a:t>Input</a:t>
            </a:r>
          </a:p>
        </p:txBody>
      </p:sp>
      <p:sp>
        <p:nvSpPr>
          <p:cNvPr id="14" name="TekstSylinder 13"/>
          <p:cNvSpPr txBox="1"/>
          <p:nvPr/>
        </p:nvSpPr>
        <p:spPr>
          <a:xfrm>
            <a:off x="4211960" y="4055529"/>
            <a:ext cx="43058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“A digital filter is a computational process or algorithm by which a digital signal or sequence of numbers (acting as input) is transformed into a second sequence of numbers termed the output digital signal” (</a:t>
            </a:r>
            <a:r>
              <a:rPr lang="en-US" sz="1600" i="1" dirty="0" err="1"/>
              <a:t>Rabiner</a:t>
            </a:r>
            <a:r>
              <a:rPr lang="en-US" sz="1600" i="1" dirty="0"/>
              <a:t> et al. 1972)</a:t>
            </a:r>
          </a:p>
          <a:p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1181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  <p:bldP spid="6" grpId="0" animBg="1"/>
      <p:bldP spid="9" grpId="0" animBg="1"/>
      <p:bldP spid="11" grpId="0" animBg="1"/>
      <p:bldP spid="12" grpId="0" animBg="1"/>
      <p:bldP spid="13" grpId="0" animBg="1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EFB1CB-CFC0-E87E-6845-69EF7C769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tools in git</a:t>
            </a:r>
            <a:endParaRPr lang="LID4096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9DA4B7C-ECA8-1E95-3540-4C9A99D0B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43000"/>
          </a:xfrm>
        </p:spPr>
        <p:txBody>
          <a:bodyPr/>
          <a:lstStyle/>
          <a:p>
            <a:pPr marL="0" indent="0" algn="l">
              <a:buNone/>
            </a:pPr>
            <a:r>
              <a:rPr lang="nb-NO" sz="2800" b="0" i="0" u="none" strike="noStrike" baseline="0" dirty="0">
                <a:latin typeface="CMTT10"/>
                <a:hlinkClick r:id="rId2"/>
              </a:rPr>
              <a:t>https://github.com/Oeyvind/partikkel_fm</a:t>
            </a:r>
            <a:r>
              <a:rPr lang="nb-NO" sz="2800" b="0" i="0" u="none" strike="noStrike" baseline="0" dirty="0">
                <a:latin typeface="CMTT10"/>
              </a:rPr>
              <a:t> </a:t>
            </a:r>
          </a:p>
          <a:p>
            <a:pPr marL="0" indent="0" algn="l">
              <a:buNone/>
            </a:pPr>
            <a:r>
              <a:rPr lang="nb-NO" sz="300" dirty="0">
                <a:latin typeface="CMTT10"/>
              </a:rPr>
              <a:t> </a:t>
            </a:r>
          </a:p>
          <a:p>
            <a:pPr marL="0" indent="0" algn="l">
              <a:buNone/>
            </a:pPr>
            <a:r>
              <a:rPr lang="nb-NO" sz="1800" b="0" i="0" u="none" strike="noStrike" baseline="0" dirty="0" err="1">
                <a:latin typeface="CMR10"/>
              </a:rPr>
              <a:t>python</a:t>
            </a:r>
            <a:r>
              <a:rPr lang="nb-NO" sz="1800" b="0" i="0" u="none" strike="noStrike" baseline="0" dirty="0">
                <a:latin typeface="CMR10"/>
              </a:rPr>
              <a:t>  generate</a:t>
            </a:r>
            <a:r>
              <a:rPr lang="nb-NO" sz="1800" dirty="0">
                <a:latin typeface="CMR10"/>
              </a:rPr>
              <a:t>_</a:t>
            </a:r>
            <a:r>
              <a:rPr lang="nb-NO" sz="1800" b="0" i="0" u="none" strike="noStrike" baseline="0" dirty="0">
                <a:latin typeface="CMR10"/>
              </a:rPr>
              <a:t>and_compare.py  </a:t>
            </a:r>
            <a:r>
              <a:rPr lang="nb-NO" sz="1800" b="0" i="0" u="none" strike="noStrike" baseline="0" dirty="0" err="1">
                <a:latin typeface="CMR10"/>
              </a:rPr>
              <a:t>filename</a:t>
            </a:r>
            <a:r>
              <a:rPr lang="nb-NO" sz="1800" b="0" i="0" u="none" strike="noStrike" baseline="0" dirty="0">
                <a:latin typeface="CMR10"/>
              </a:rPr>
              <a:t>  </a:t>
            </a:r>
            <a:r>
              <a:rPr lang="nb-NO" sz="1800" b="0" i="0" u="none" strike="noStrike" baseline="0" dirty="0" err="1">
                <a:latin typeface="CMR10"/>
              </a:rPr>
              <a:t>cps</a:t>
            </a:r>
            <a:r>
              <a:rPr lang="nb-NO" sz="1800" b="0" i="0" u="none" strike="noStrike" baseline="0" dirty="0">
                <a:latin typeface="CMR10"/>
              </a:rPr>
              <a:t>=200  </a:t>
            </a:r>
            <a:r>
              <a:rPr lang="nb-NO" sz="1800" b="0" i="0" u="none" strike="noStrike" baseline="0" dirty="0" err="1">
                <a:latin typeface="CMR10"/>
              </a:rPr>
              <a:t>gr.rate</a:t>
            </a:r>
            <a:r>
              <a:rPr lang="nb-NO" sz="1800" b="0" i="0" u="none" strike="noStrike" baseline="0" dirty="0">
                <a:latin typeface="CMR10"/>
              </a:rPr>
              <a:t>=200</a:t>
            </a:r>
          </a:p>
          <a:p>
            <a:pPr marL="0" indent="0" algn="l">
              <a:buNone/>
            </a:pPr>
            <a:endParaRPr lang="nb-NO" sz="1800" dirty="0">
              <a:latin typeface="CMR10"/>
            </a:endParaRPr>
          </a:p>
          <a:p>
            <a:pPr marL="0" indent="0" algn="l">
              <a:buNone/>
            </a:pPr>
            <a:endParaRPr lang="nb-NO" sz="1800" dirty="0">
              <a:latin typeface="CMR10"/>
            </a:endParaRPr>
          </a:p>
          <a:p>
            <a:pPr marL="0" indent="0" algn="l">
              <a:buNone/>
            </a:pPr>
            <a:endParaRPr lang="LID4096" sz="4400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1D9829B1-4767-DA68-D3A2-070FC36E52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5" t="965" r="495" b="2279"/>
          <a:stretch/>
        </p:blipFill>
        <p:spPr>
          <a:xfrm>
            <a:off x="4788024" y="2996952"/>
            <a:ext cx="3168352" cy="3528392"/>
          </a:xfrm>
          <a:prstGeom prst="rect">
            <a:avLst/>
          </a:prstGeom>
        </p:spPr>
      </p:pic>
      <p:pic>
        <p:nvPicPr>
          <p:cNvPr id="7" name="Bilde 6" descr="Et bilde som inneholder tekst, skjermbilde, Fargerikt, line&#10;&#10;Automatisk generert beskrivelse">
            <a:extLst>
              <a:ext uri="{FF2B5EF4-FFF2-40B4-BE49-F238E27FC236}">
                <a16:creationId xmlns:a16="http://schemas.microsoft.com/office/drawing/2014/main" id="{0D8E83CD-5FEB-26BE-B4DF-B63FA1E526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448574"/>
            <a:ext cx="3672408" cy="257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8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90A8558-E04F-335D-9CD6-95C954825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Feedback plate instrument</a:t>
            </a:r>
          </a:p>
        </p:txBody>
      </p:sp>
      <p:pic>
        <p:nvPicPr>
          <p:cNvPr id="5" name="Plassholder for innhold 4" descr="Et bilde som inneholder person&#10;&#10;Automatisk generert beskrivelse">
            <a:extLst>
              <a:ext uri="{FF2B5EF4-FFF2-40B4-BE49-F238E27FC236}">
                <a16:creationId xmlns:a16="http://schemas.microsoft.com/office/drawing/2014/main" id="{A1858F18-616E-EBEC-3B92-7DFC1D123B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169"/>
            <a:ext cx="4928874" cy="3096344"/>
          </a:xfrm>
        </p:spPr>
      </p:pic>
      <p:pic>
        <p:nvPicPr>
          <p:cNvPr id="7" name="Bilde 6" descr="Et bilde som inneholder tannhjul&#10;&#10;Automatisk generert beskrivelse">
            <a:extLst>
              <a:ext uri="{FF2B5EF4-FFF2-40B4-BE49-F238E27FC236}">
                <a16:creationId xmlns:a16="http://schemas.microsoft.com/office/drawing/2014/main" id="{996B999F-3593-F4A7-6D66-A125AE047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7083"/>
            <a:ext cx="9144000" cy="2208672"/>
          </a:xfrm>
          <a:prstGeom prst="rect">
            <a:avLst/>
          </a:prstGeom>
        </p:spPr>
      </p:pic>
      <p:pic>
        <p:nvPicPr>
          <p:cNvPr id="11" name="Bilde 10" descr="Et bilde som inneholder diagram&#10;&#10;Automatisk generert beskrivelse">
            <a:extLst>
              <a:ext uri="{FF2B5EF4-FFF2-40B4-BE49-F238E27FC236}">
                <a16:creationId xmlns:a16="http://schemas.microsoft.com/office/drawing/2014/main" id="{8EA159A4-F772-8736-4B65-0B82DE7953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7"/>
          <a:stretch/>
        </p:blipFill>
        <p:spPr>
          <a:xfrm>
            <a:off x="5220072" y="1397169"/>
            <a:ext cx="3753994" cy="326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537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90A8558-E04F-335D-9CD6-95C954825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Feedback plate instrument</a:t>
            </a:r>
          </a:p>
        </p:txBody>
      </p:sp>
      <p:pic>
        <p:nvPicPr>
          <p:cNvPr id="9" name="Bilde 8" descr="Et bilde som inneholder stridsvogn&#10;&#10;Automatisk generert beskrivelse">
            <a:extLst>
              <a:ext uri="{FF2B5EF4-FFF2-40B4-BE49-F238E27FC236}">
                <a16:creationId xmlns:a16="http://schemas.microsoft.com/office/drawing/2014/main" id="{8CE392DB-0170-C0B5-3188-F52AFBD41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32" y="0"/>
            <a:ext cx="762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51626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Projects\T-EMP\bilder\Blåhvitt_small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1" r="109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C:\Documents\undervisning\div_dok\mal\NTNU_engelsk-RGB_ne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12776"/>
            <a:ext cx="4924528" cy="10801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13196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1FD09015-D39A-A1FC-CDAA-1E155DBA4E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 dirty="0"/>
              <a:t>Butterworth IIR filter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D7AD404F-4C9C-5A91-65F9-B77EDB1BDE6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1905000"/>
            <a:ext cx="6719888" cy="166846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nb-NO" altLang="en-US" sz="2000" dirty="0"/>
              <a:t>2. order, Pole Zero filter</a:t>
            </a:r>
          </a:p>
          <a:p>
            <a:pPr eaLnBrk="1" hangingPunct="1">
              <a:lnSpc>
                <a:spcPct val="90000"/>
              </a:lnSpc>
            </a:pPr>
            <a:r>
              <a:rPr lang="nb-NO" altLang="en-US" sz="2000" dirty="0"/>
              <a:t>Digital </a:t>
            </a:r>
            <a:r>
              <a:rPr lang="nb-NO" altLang="en-US" sz="2000" dirty="0" err="1"/>
              <a:t>implemention</a:t>
            </a:r>
            <a:r>
              <a:rPr lang="nb-NO" altLang="en-US" sz="2000" dirty="0"/>
              <a:t> </a:t>
            </a:r>
            <a:r>
              <a:rPr lang="nb-NO" altLang="en-US" sz="2000" dirty="0" err="1"/>
              <a:t>of</a:t>
            </a:r>
            <a:r>
              <a:rPr lang="nb-NO" altLang="en-US" sz="2000" dirty="0"/>
              <a:t> a Butterworth filter</a:t>
            </a:r>
          </a:p>
          <a:p>
            <a:pPr lvl="1" eaLnBrk="1" hangingPunct="1">
              <a:lnSpc>
                <a:spcPct val="90000"/>
              </a:lnSpc>
            </a:pPr>
            <a:r>
              <a:rPr lang="nb-NO" altLang="en-US" sz="1800" dirty="0"/>
              <a:t>Analog filter design from </a:t>
            </a:r>
            <a:r>
              <a:rPr lang="nb-NO" altLang="en-US" sz="1800" dirty="0" err="1"/>
              <a:t>ca</a:t>
            </a:r>
            <a:r>
              <a:rPr lang="nb-NO" altLang="en-US" sz="1800" dirty="0"/>
              <a:t> 1930</a:t>
            </a:r>
          </a:p>
          <a:p>
            <a:pPr lvl="1" eaLnBrk="1" hangingPunct="1">
              <a:lnSpc>
                <a:spcPct val="90000"/>
              </a:lnSpc>
            </a:pPr>
            <a:r>
              <a:rPr lang="nb-NO" altLang="en-US" sz="1800" dirty="0" err="1"/>
              <a:t>Objective</a:t>
            </a:r>
            <a:r>
              <a:rPr lang="nb-NO" altLang="en-US" sz="1800" dirty="0"/>
              <a:t>: flat </a:t>
            </a:r>
            <a:r>
              <a:rPr lang="nb-NO" altLang="en-US" sz="1800" dirty="0" err="1"/>
              <a:t>response</a:t>
            </a:r>
            <a:r>
              <a:rPr lang="nb-NO" altLang="en-US" sz="1800" dirty="0"/>
              <a:t> in passband</a:t>
            </a:r>
          </a:p>
        </p:txBody>
      </p:sp>
      <p:graphicFrame>
        <p:nvGraphicFramePr>
          <p:cNvPr id="9220" name="Object 4">
            <a:extLst>
              <a:ext uri="{FF2B5EF4-FFF2-40B4-BE49-F238E27FC236}">
                <a16:creationId xmlns:a16="http://schemas.microsoft.com/office/drawing/2014/main" id="{C4485501-2C77-F41D-BBE8-FDBAD64115F4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1619250" y="1484313"/>
          <a:ext cx="6337300" cy="37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2" imgW="3822700" imgH="228600" progId="Equation.3">
                  <p:embed/>
                </p:oleObj>
              </mc:Choice>
              <mc:Fallback>
                <p:oleObj name="Formel" r:id="rId2" imgW="3822700" imgH="228600" progId="Equation.3">
                  <p:embed/>
                  <p:pic>
                    <p:nvPicPr>
                      <p:cNvPr id="9220" name="Object 4">
                        <a:extLst>
                          <a:ext uri="{FF2B5EF4-FFF2-40B4-BE49-F238E27FC236}">
                            <a16:creationId xmlns:a16="http://schemas.microsoft.com/office/drawing/2014/main" id="{C4485501-2C77-F41D-BBE8-FDBAD64115F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1484313"/>
                        <a:ext cx="6337300" cy="37941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1" name="AutoShape 7">
            <a:extLst>
              <a:ext uri="{FF2B5EF4-FFF2-40B4-BE49-F238E27FC236}">
                <a16:creationId xmlns:a16="http://schemas.microsoft.com/office/drawing/2014/main" id="{2AC6C5AD-CDFB-308F-EF53-8A4D01782A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4048125"/>
            <a:ext cx="1360488" cy="460375"/>
          </a:xfrm>
          <a:prstGeom prst="roundRect">
            <a:avLst>
              <a:gd name="adj" fmla="val 16667"/>
            </a:avLst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600">
                <a:solidFill>
                  <a:schemeClr val="tx1"/>
                </a:solidFill>
              </a:rPr>
              <a:t>Audio</a:t>
            </a:r>
          </a:p>
        </p:txBody>
      </p:sp>
      <p:sp>
        <p:nvSpPr>
          <p:cNvPr id="9222" name="AutoShape 8">
            <a:extLst>
              <a:ext uri="{FF2B5EF4-FFF2-40B4-BE49-F238E27FC236}">
                <a16:creationId xmlns:a16="http://schemas.microsoft.com/office/drawing/2014/main" id="{04581F2D-6354-0542-92B6-4DA5DC31A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3933825"/>
            <a:ext cx="1223963" cy="287338"/>
          </a:xfrm>
          <a:prstGeom prst="roundRect">
            <a:avLst>
              <a:gd name="adj" fmla="val 16667"/>
            </a:avLst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600">
                <a:solidFill>
                  <a:schemeClr val="tx1"/>
                </a:solidFill>
              </a:rPr>
              <a:t>Delay1</a:t>
            </a:r>
          </a:p>
        </p:txBody>
      </p:sp>
      <p:sp>
        <p:nvSpPr>
          <p:cNvPr id="9223" name="AutoShape 9">
            <a:extLst>
              <a:ext uri="{FF2B5EF4-FFF2-40B4-BE49-F238E27FC236}">
                <a16:creationId xmlns:a16="http://schemas.microsoft.com/office/drawing/2014/main" id="{8F10A43D-EA50-CE47-38D6-B36624896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63" y="3933825"/>
            <a:ext cx="1223962" cy="287338"/>
          </a:xfrm>
          <a:prstGeom prst="roundRect">
            <a:avLst>
              <a:gd name="adj" fmla="val 16667"/>
            </a:avLst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400">
                <a:solidFill>
                  <a:schemeClr val="tx1"/>
                </a:solidFill>
              </a:rPr>
              <a:t>* (-b1)</a:t>
            </a:r>
          </a:p>
        </p:txBody>
      </p:sp>
      <p:sp>
        <p:nvSpPr>
          <p:cNvPr id="9224" name="AutoShape 10">
            <a:extLst>
              <a:ext uri="{FF2B5EF4-FFF2-40B4-BE49-F238E27FC236}">
                <a16:creationId xmlns:a16="http://schemas.microsoft.com/office/drawing/2014/main" id="{6BEAA75D-0F2E-1B96-6372-6E52ED81C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4797425"/>
            <a:ext cx="1222375" cy="287338"/>
          </a:xfrm>
          <a:prstGeom prst="roundRect">
            <a:avLst>
              <a:gd name="adj" fmla="val 16667"/>
            </a:avLst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400">
                <a:solidFill>
                  <a:schemeClr val="tx1"/>
                </a:solidFill>
              </a:rPr>
              <a:t>* a0</a:t>
            </a:r>
          </a:p>
        </p:txBody>
      </p:sp>
      <p:cxnSp>
        <p:nvCxnSpPr>
          <p:cNvPr id="9225" name="AutoShape 12">
            <a:extLst>
              <a:ext uri="{FF2B5EF4-FFF2-40B4-BE49-F238E27FC236}">
                <a16:creationId xmlns:a16="http://schemas.microsoft.com/office/drawing/2014/main" id="{DC5ABC16-946F-8866-58B2-64241DD8959A}"/>
              </a:ext>
            </a:extLst>
          </p:cNvPr>
          <p:cNvCxnSpPr>
            <a:cxnSpLocks noChangeShapeType="1"/>
            <a:stCxn id="9221" idx="2"/>
            <a:endCxn id="9224" idx="0"/>
          </p:cNvCxnSpPr>
          <p:nvPr/>
        </p:nvCxnSpPr>
        <p:spPr bwMode="auto">
          <a:xfrm>
            <a:off x="1868488" y="4508500"/>
            <a:ext cx="1443037" cy="2889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26" name="AutoShape 13">
            <a:extLst>
              <a:ext uri="{FF2B5EF4-FFF2-40B4-BE49-F238E27FC236}">
                <a16:creationId xmlns:a16="http://schemas.microsoft.com/office/drawing/2014/main" id="{FEE1093B-237B-7CA3-F704-1FD2DBCEF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1513" y="5373688"/>
            <a:ext cx="339725" cy="288925"/>
          </a:xfrm>
          <a:prstGeom prst="flowChar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9227" name="AutoShape 17">
            <a:extLst>
              <a:ext uri="{FF2B5EF4-FFF2-40B4-BE49-F238E27FC236}">
                <a16:creationId xmlns:a16="http://schemas.microsoft.com/office/drawing/2014/main" id="{C98A8B7C-55E9-4671-8F46-855167BE3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4365625"/>
            <a:ext cx="1223963" cy="287338"/>
          </a:xfrm>
          <a:prstGeom prst="roundRect">
            <a:avLst>
              <a:gd name="adj" fmla="val 16667"/>
            </a:avLst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600">
                <a:solidFill>
                  <a:schemeClr val="tx1"/>
                </a:solidFill>
              </a:rPr>
              <a:t>Delay1</a:t>
            </a:r>
          </a:p>
        </p:txBody>
      </p:sp>
      <p:sp>
        <p:nvSpPr>
          <p:cNvPr id="9228" name="AutoShape 18">
            <a:extLst>
              <a:ext uri="{FF2B5EF4-FFF2-40B4-BE49-F238E27FC236}">
                <a16:creationId xmlns:a16="http://schemas.microsoft.com/office/drawing/2014/main" id="{6275484B-DCB4-4DC3-D8E0-3B8C94206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63" y="4365625"/>
            <a:ext cx="1223962" cy="287338"/>
          </a:xfrm>
          <a:prstGeom prst="roundRect">
            <a:avLst>
              <a:gd name="adj" fmla="val 16667"/>
            </a:avLst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400">
                <a:solidFill>
                  <a:schemeClr val="tx1"/>
                </a:solidFill>
              </a:rPr>
              <a:t>* (-b2)</a:t>
            </a:r>
          </a:p>
        </p:txBody>
      </p:sp>
      <p:sp>
        <p:nvSpPr>
          <p:cNvPr id="9229" name="AutoShape 19">
            <a:extLst>
              <a:ext uri="{FF2B5EF4-FFF2-40B4-BE49-F238E27FC236}">
                <a16:creationId xmlns:a16="http://schemas.microsoft.com/office/drawing/2014/main" id="{E1FD3C7A-5757-FD95-176E-FC178BFAE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5229225"/>
            <a:ext cx="1223962" cy="287338"/>
          </a:xfrm>
          <a:prstGeom prst="roundRect">
            <a:avLst>
              <a:gd name="adj" fmla="val 16667"/>
            </a:avLst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600">
                <a:solidFill>
                  <a:schemeClr val="tx1"/>
                </a:solidFill>
              </a:rPr>
              <a:t>Delay1</a:t>
            </a:r>
          </a:p>
        </p:txBody>
      </p:sp>
      <p:sp>
        <p:nvSpPr>
          <p:cNvPr id="9230" name="AutoShape 20">
            <a:extLst>
              <a:ext uri="{FF2B5EF4-FFF2-40B4-BE49-F238E27FC236}">
                <a16:creationId xmlns:a16="http://schemas.microsoft.com/office/drawing/2014/main" id="{2EA63944-BCA1-3D68-CB42-6774E19F3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5229225"/>
            <a:ext cx="1223962" cy="287338"/>
          </a:xfrm>
          <a:prstGeom prst="roundRect">
            <a:avLst>
              <a:gd name="adj" fmla="val 16667"/>
            </a:avLst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400">
                <a:solidFill>
                  <a:schemeClr val="tx1"/>
                </a:solidFill>
              </a:rPr>
              <a:t>* a1</a:t>
            </a:r>
          </a:p>
        </p:txBody>
      </p:sp>
      <p:sp>
        <p:nvSpPr>
          <p:cNvPr id="9231" name="AutoShape 21">
            <a:extLst>
              <a:ext uri="{FF2B5EF4-FFF2-40B4-BE49-F238E27FC236}">
                <a16:creationId xmlns:a16="http://schemas.microsoft.com/office/drawing/2014/main" id="{5AD1D3DB-8DE9-EC04-5161-0D20523EF3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5662613"/>
            <a:ext cx="1223962" cy="287337"/>
          </a:xfrm>
          <a:prstGeom prst="roundRect">
            <a:avLst>
              <a:gd name="adj" fmla="val 16667"/>
            </a:avLst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600">
                <a:solidFill>
                  <a:schemeClr val="tx1"/>
                </a:solidFill>
              </a:rPr>
              <a:t>Delay1</a:t>
            </a:r>
          </a:p>
        </p:txBody>
      </p:sp>
      <p:sp>
        <p:nvSpPr>
          <p:cNvPr id="9232" name="AutoShape 22">
            <a:extLst>
              <a:ext uri="{FF2B5EF4-FFF2-40B4-BE49-F238E27FC236}">
                <a16:creationId xmlns:a16="http://schemas.microsoft.com/office/drawing/2014/main" id="{93452F0F-D8A0-004E-568B-01D47E03E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5662613"/>
            <a:ext cx="1223962" cy="287337"/>
          </a:xfrm>
          <a:prstGeom prst="roundRect">
            <a:avLst>
              <a:gd name="adj" fmla="val 16667"/>
            </a:avLst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400">
                <a:solidFill>
                  <a:schemeClr val="tx1"/>
                </a:solidFill>
              </a:rPr>
              <a:t>* a2</a:t>
            </a:r>
          </a:p>
        </p:txBody>
      </p:sp>
      <p:cxnSp>
        <p:nvCxnSpPr>
          <p:cNvPr id="9233" name="AutoShape 24">
            <a:extLst>
              <a:ext uri="{FF2B5EF4-FFF2-40B4-BE49-F238E27FC236}">
                <a16:creationId xmlns:a16="http://schemas.microsoft.com/office/drawing/2014/main" id="{1DC5746B-4455-2C78-6B71-4C3760791803}"/>
              </a:ext>
            </a:extLst>
          </p:cNvPr>
          <p:cNvCxnSpPr>
            <a:cxnSpLocks noChangeShapeType="1"/>
            <a:stCxn id="9222" idx="3"/>
            <a:endCxn id="9223" idx="1"/>
          </p:cNvCxnSpPr>
          <p:nvPr/>
        </p:nvCxnSpPr>
        <p:spPr bwMode="auto">
          <a:xfrm>
            <a:off x="5148263" y="4078288"/>
            <a:ext cx="2159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34" name="AutoShape 25">
            <a:extLst>
              <a:ext uri="{FF2B5EF4-FFF2-40B4-BE49-F238E27FC236}">
                <a16:creationId xmlns:a16="http://schemas.microsoft.com/office/drawing/2014/main" id="{80215909-C4E4-3EDD-00D2-50809843A2F0}"/>
              </a:ext>
            </a:extLst>
          </p:cNvPr>
          <p:cNvCxnSpPr>
            <a:cxnSpLocks noChangeShapeType="1"/>
            <a:stCxn id="9227" idx="3"/>
            <a:endCxn id="9228" idx="1"/>
          </p:cNvCxnSpPr>
          <p:nvPr/>
        </p:nvCxnSpPr>
        <p:spPr bwMode="auto">
          <a:xfrm>
            <a:off x="5148263" y="4510088"/>
            <a:ext cx="2159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35" name="AutoShape 27">
            <a:extLst>
              <a:ext uri="{FF2B5EF4-FFF2-40B4-BE49-F238E27FC236}">
                <a16:creationId xmlns:a16="http://schemas.microsoft.com/office/drawing/2014/main" id="{B68939F1-F2BD-F958-63B7-8B3DA379FB40}"/>
              </a:ext>
            </a:extLst>
          </p:cNvPr>
          <p:cNvCxnSpPr>
            <a:cxnSpLocks noChangeShapeType="1"/>
            <a:stCxn id="9228" idx="3"/>
            <a:endCxn id="9226" idx="0"/>
          </p:cNvCxnSpPr>
          <p:nvPr/>
        </p:nvCxnSpPr>
        <p:spPr bwMode="auto">
          <a:xfrm>
            <a:off x="6588125" y="4510088"/>
            <a:ext cx="603250" cy="86360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36" name="AutoShape 28">
            <a:extLst>
              <a:ext uri="{FF2B5EF4-FFF2-40B4-BE49-F238E27FC236}">
                <a16:creationId xmlns:a16="http://schemas.microsoft.com/office/drawing/2014/main" id="{CA9CF8CA-DD44-8552-06C9-FFE2816269E6}"/>
              </a:ext>
            </a:extLst>
          </p:cNvPr>
          <p:cNvCxnSpPr>
            <a:cxnSpLocks noChangeShapeType="1"/>
            <a:stCxn id="9223" idx="3"/>
            <a:endCxn id="9226" idx="0"/>
          </p:cNvCxnSpPr>
          <p:nvPr/>
        </p:nvCxnSpPr>
        <p:spPr bwMode="auto">
          <a:xfrm>
            <a:off x="6588125" y="4078288"/>
            <a:ext cx="603250" cy="129540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37" name="AutoShape 29">
            <a:extLst>
              <a:ext uri="{FF2B5EF4-FFF2-40B4-BE49-F238E27FC236}">
                <a16:creationId xmlns:a16="http://schemas.microsoft.com/office/drawing/2014/main" id="{1694E0E4-7D11-C7BE-4624-3C06EE9854DE}"/>
              </a:ext>
            </a:extLst>
          </p:cNvPr>
          <p:cNvCxnSpPr>
            <a:cxnSpLocks noChangeShapeType="1"/>
            <a:stCxn id="9224" idx="3"/>
            <a:endCxn id="9226" idx="2"/>
          </p:cNvCxnSpPr>
          <p:nvPr/>
        </p:nvCxnSpPr>
        <p:spPr bwMode="auto">
          <a:xfrm>
            <a:off x="3922713" y="4941888"/>
            <a:ext cx="3098800" cy="576262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38" name="AutoShape 30">
            <a:extLst>
              <a:ext uri="{FF2B5EF4-FFF2-40B4-BE49-F238E27FC236}">
                <a16:creationId xmlns:a16="http://schemas.microsoft.com/office/drawing/2014/main" id="{7C491725-62A1-3D92-882D-6E52DCE7E133}"/>
              </a:ext>
            </a:extLst>
          </p:cNvPr>
          <p:cNvCxnSpPr>
            <a:cxnSpLocks noChangeShapeType="1"/>
            <a:stCxn id="9230" idx="3"/>
            <a:endCxn id="9226" idx="2"/>
          </p:cNvCxnSpPr>
          <p:nvPr/>
        </p:nvCxnSpPr>
        <p:spPr bwMode="auto">
          <a:xfrm>
            <a:off x="3924300" y="5373688"/>
            <a:ext cx="3097213" cy="144462"/>
          </a:xfrm>
          <a:prstGeom prst="bentConnector3">
            <a:avLst>
              <a:gd name="adj1" fmla="val 49972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39" name="AutoShape 31">
            <a:extLst>
              <a:ext uri="{FF2B5EF4-FFF2-40B4-BE49-F238E27FC236}">
                <a16:creationId xmlns:a16="http://schemas.microsoft.com/office/drawing/2014/main" id="{6A6401F4-5831-3EA2-E5E8-3768E3F3E4E4}"/>
              </a:ext>
            </a:extLst>
          </p:cNvPr>
          <p:cNvCxnSpPr>
            <a:cxnSpLocks noChangeShapeType="1"/>
            <a:stCxn id="9232" idx="3"/>
          </p:cNvCxnSpPr>
          <p:nvPr/>
        </p:nvCxnSpPr>
        <p:spPr bwMode="auto">
          <a:xfrm flipV="1">
            <a:off x="3924300" y="5516563"/>
            <a:ext cx="3097213" cy="290512"/>
          </a:xfrm>
          <a:prstGeom prst="bentConnector3">
            <a:avLst>
              <a:gd name="adj1" fmla="val 49972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40" name="AutoShape 32">
            <a:extLst>
              <a:ext uri="{FF2B5EF4-FFF2-40B4-BE49-F238E27FC236}">
                <a16:creationId xmlns:a16="http://schemas.microsoft.com/office/drawing/2014/main" id="{26BB1567-164E-37BA-BA2C-00986DA33699}"/>
              </a:ext>
            </a:extLst>
          </p:cNvPr>
          <p:cNvCxnSpPr>
            <a:cxnSpLocks noChangeShapeType="1"/>
            <a:stCxn id="9221" idx="2"/>
            <a:endCxn id="9229" idx="0"/>
          </p:cNvCxnSpPr>
          <p:nvPr/>
        </p:nvCxnSpPr>
        <p:spPr bwMode="auto">
          <a:xfrm>
            <a:off x="1868488" y="4508500"/>
            <a:ext cx="3175" cy="7207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41" name="AutoShape 33">
            <a:extLst>
              <a:ext uri="{FF2B5EF4-FFF2-40B4-BE49-F238E27FC236}">
                <a16:creationId xmlns:a16="http://schemas.microsoft.com/office/drawing/2014/main" id="{B0457F93-835D-54F7-9960-2E78004CB76A}"/>
              </a:ext>
            </a:extLst>
          </p:cNvPr>
          <p:cNvCxnSpPr>
            <a:cxnSpLocks noChangeShapeType="1"/>
            <a:stCxn id="9229" idx="2"/>
            <a:endCxn id="9231" idx="0"/>
          </p:cNvCxnSpPr>
          <p:nvPr/>
        </p:nvCxnSpPr>
        <p:spPr bwMode="auto">
          <a:xfrm>
            <a:off x="1871663" y="5516563"/>
            <a:ext cx="0" cy="1460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42" name="AutoShape 34">
            <a:extLst>
              <a:ext uri="{FF2B5EF4-FFF2-40B4-BE49-F238E27FC236}">
                <a16:creationId xmlns:a16="http://schemas.microsoft.com/office/drawing/2014/main" id="{08A63E3B-C4F5-A56C-DE4B-D2FC4B0A4770}"/>
              </a:ext>
            </a:extLst>
          </p:cNvPr>
          <p:cNvCxnSpPr>
            <a:cxnSpLocks noChangeShapeType="1"/>
            <a:stCxn id="9222" idx="2"/>
            <a:endCxn id="9227" idx="0"/>
          </p:cNvCxnSpPr>
          <p:nvPr/>
        </p:nvCxnSpPr>
        <p:spPr bwMode="auto">
          <a:xfrm>
            <a:off x="4537075" y="4221163"/>
            <a:ext cx="0" cy="1444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43" name="AutoShape 35">
            <a:extLst>
              <a:ext uri="{FF2B5EF4-FFF2-40B4-BE49-F238E27FC236}">
                <a16:creationId xmlns:a16="http://schemas.microsoft.com/office/drawing/2014/main" id="{8280A7C1-79B5-6DD6-867E-62A27CFBEC80}"/>
              </a:ext>
            </a:extLst>
          </p:cNvPr>
          <p:cNvCxnSpPr>
            <a:cxnSpLocks noChangeShapeType="1"/>
            <a:stCxn id="9229" idx="3"/>
            <a:endCxn id="9230" idx="1"/>
          </p:cNvCxnSpPr>
          <p:nvPr/>
        </p:nvCxnSpPr>
        <p:spPr bwMode="auto">
          <a:xfrm>
            <a:off x="2482850" y="5373688"/>
            <a:ext cx="21748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44" name="AutoShape 36">
            <a:extLst>
              <a:ext uri="{FF2B5EF4-FFF2-40B4-BE49-F238E27FC236}">
                <a16:creationId xmlns:a16="http://schemas.microsoft.com/office/drawing/2014/main" id="{94FEF99E-C808-BF75-D29C-FA24A20DEF01}"/>
              </a:ext>
            </a:extLst>
          </p:cNvPr>
          <p:cNvCxnSpPr>
            <a:cxnSpLocks noChangeShapeType="1"/>
            <a:stCxn id="9231" idx="3"/>
            <a:endCxn id="9232" idx="1"/>
          </p:cNvCxnSpPr>
          <p:nvPr/>
        </p:nvCxnSpPr>
        <p:spPr bwMode="auto">
          <a:xfrm>
            <a:off x="2482850" y="5807075"/>
            <a:ext cx="21748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45" name="AutoShape 37">
            <a:extLst>
              <a:ext uri="{FF2B5EF4-FFF2-40B4-BE49-F238E27FC236}">
                <a16:creationId xmlns:a16="http://schemas.microsoft.com/office/drawing/2014/main" id="{ADD907FF-FF3B-3463-28D3-A1CC843312A4}"/>
              </a:ext>
            </a:extLst>
          </p:cNvPr>
          <p:cNvCxnSpPr>
            <a:cxnSpLocks noChangeShapeType="1"/>
            <a:stCxn id="9226" idx="6"/>
            <a:endCxn id="9222" idx="0"/>
          </p:cNvCxnSpPr>
          <p:nvPr/>
        </p:nvCxnSpPr>
        <p:spPr bwMode="auto">
          <a:xfrm flipH="1" flipV="1">
            <a:off x="4537075" y="3933825"/>
            <a:ext cx="2824163" cy="1584325"/>
          </a:xfrm>
          <a:prstGeom prst="bentConnector4">
            <a:avLst>
              <a:gd name="adj1" fmla="val -8093"/>
              <a:gd name="adj2" fmla="val 114431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46" name="Line 38">
            <a:extLst>
              <a:ext uri="{FF2B5EF4-FFF2-40B4-BE49-F238E27FC236}">
                <a16:creationId xmlns:a16="http://schemas.microsoft.com/office/drawing/2014/main" id="{57A745AF-977B-4F3E-A8D7-E6913A04E59A}"/>
              </a:ext>
            </a:extLst>
          </p:cNvPr>
          <p:cNvSpPr>
            <a:spLocks noChangeShapeType="1"/>
          </p:cNvSpPr>
          <p:nvPr/>
        </p:nvSpPr>
        <p:spPr bwMode="auto">
          <a:xfrm>
            <a:off x="7380288" y="5516563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ID4096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AutoShape 49"/>
          <p:cNvCxnSpPr>
            <a:cxnSpLocks noChangeShapeType="1"/>
            <a:stCxn id="10256" idx="1"/>
          </p:cNvCxnSpPr>
          <p:nvPr/>
        </p:nvCxnSpPr>
        <p:spPr bwMode="auto">
          <a:xfrm>
            <a:off x="3348038" y="5733132"/>
            <a:ext cx="276378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476672"/>
            <a:ext cx="8115300" cy="1293028"/>
          </a:xfrm>
        </p:spPr>
        <p:txBody>
          <a:bodyPr/>
          <a:lstStyle/>
          <a:p>
            <a:pPr eaLnBrk="1" hangingPunct="1"/>
            <a:r>
              <a:rPr lang="nb-NO" dirty="0"/>
              <a:t>Flanger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idx="1"/>
          </p:nvPr>
        </p:nvSpPr>
        <p:spPr>
          <a:xfrm>
            <a:off x="1259633" y="1773238"/>
            <a:ext cx="6912818" cy="10795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nb-NO"/>
              <a:t>Variable </a:t>
            </a:r>
            <a:r>
              <a:rPr lang="nb-NO" dirty="0" err="1"/>
              <a:t>delay</a:t>
            </a:r>
            <a:r>
              <a:rPr lang="nb-NO" dirty="0"/>
              <a:t> line, 1-15 ms</a:t>
            </a:r>
          </a:p>
          <a:p>
            <a:pPr lvl="1" eaLnBrk="1" hangingPunct="1">
              <a:lnSpc>
                <a:spcPct val="80000"/>
              </a:lnSpc>
            </a:pPr>
            <a:r>
              <a:rPr lang="nb-NO" sz="1800" dirty="0"/>
              <a:t>Feedback (!) </a:t>
            </a:r>
            <a:r>
              <a:rPr lang="nb-NO" sz="1800" b="1" u="sng" dirty="0" err="1"/>
              <a:t>ksmps</a:t>
            </a:r>
            <a:r>
              <a:rPr lang="nb-NO" sz="1800" b="1" u="sng" dirty="0"/>
              <a:t>=1</a:t>
            </a:r>
          </a:p>
          <a:p>
            <a:pPr lvl="1" eaLnBrk="1" hangingPunct="1">
              <a:lnSpc>
                <a:spcPct val="80000"/>
              </a:lnSpc>
            </a:pPr>
            <a:r>
              <a:rPr lang="nb-NO" sz="1800" dirty="0" err="1"/>
              <a:t>We</a:t>
            </a:r>
            <a:r>
              <a:rPr lang="nb-NO" sz="1800" dirty="0"/>
              <a:t> </a:t>
            </a:r>
            <a:r>
              <a:rPr lang="nb-NO" sz="1800" dirty="0" err="1"/>
              <a:t>can</a:t>
            </a:r>
            <a:r>
              <a:rPr lang="nb-NO" sz="1800" dirty="0"/>
              <a:t> </a:t>
            </a:r>
            <a:r>
              <a:rPr lang="nb-NO" sz="1800" dirty="0" err="1"/>
              <a:t>delay</a:t>
            </a:r>
            <a:r>
              <a:rPr lang="nb-NO" sz="1800" dirty="0"/>
              <a:t> </a:t>
            </a:r>
            <a:r>
              <a:rPr lang="nb-NO" sz="1800" dirty="0" err="1"/>
              <a:t>the</a:t>
            </a:r>
            <a:r>
              <a:rPr lang="nb-NO" sz="1800" dirty="0"/>
              <a:t> </a:t>
            </a:r>
            <a:r>
              <a:rPr lang="nb-NO" sz="1800" dirty="0" err="1"/>
              <a:t>clean</a:t>
            </a:r>
            <a:r>
              <a:rPr lang="nb-NO" sz="1800" dirty="0"/>
              <a:t> signal to make a ”</a:t>
            </a:r>
            <a:r>
              <a:rPr lang="nb-NO" sz="1800" dirty="0" err="1"/>
              <a:t>thru</a:t>
            </a:r>
            <a:r>
              <a:rPr lang="nb-NO" sz="1800" dirty="0"/>
              <a:t> zero flanger”</a:t>
            </a:r>
          </a:p>
        </p:txBody>
      </p:sp>
      <p:sp>
        <p:nvSpPr>
          <p:cNvPr id="10244" name="AutoShape 4"/>
          <p:cNvSpPr>
            <a:spLocks noChangeArrowheads="1"/>
          </p:cNvSpPr>
          <p:nvPr/>
        </p:nvSpPr>
        <p:spPr bwMode="auto">
          <a:xfrm>
            <a:off x="3349625" y="4438650"/>
            <a:ext cx="1943100" cy="719138"/>
          </a:xfrm>
          <a:prstGeom prst="roundRect">
            <a:avLst>
              <a:gd name="adj" fmla="val 16667"/>
            </a:avLst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/>
              <a:t>Delay</a:t>
            </a:r>
          </a:p>
        </p:txBody>
      </p:sp>
      <p:sp>
        <p:nvSpPr>
          <p:cNvPr id="10245" name="AutoShape 11"/>
          <p:cNvSpPr>
            <a:spLocks noChangeArrowheads="1"/>
          </p:cNvSpPr>
          <p:nvPr/>
        </p:nvSpPr>
        <p:spPr bwMode="auto">
          <a:xfrm>
            <a:off x="6013450" y="4581525"/>
            <a:ext cx="431800" cy="431800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10246" name="Text Box 12"/>
          <p:cNvSpPr txBox="1">
            <a:spLocks noChangeArrowheads="1"/>
          </p:cNvSpPr>
          <p:nvPr/>
        </p:nvSpPr>
        <p:spPr bwMode="auto">
          <a:xfrm>
            <a:off x="6070600" y="4612595"/>
            <a:ext cx="317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dirty="0"/>
              <a:t>+</a:t>
            </a:r>
          </a:p>
        </p:txBody>
      </p:sp>
      <p:sp>
        <p:nvSpPr>
          <p:cNvPr id="10247" name="AutoShape 14"/>
          <p:cNvSpPr>
            <a:spLocks noChangeArrowheads="1"/>
          </p:cNvSpPr>
          <p:nvPr/>
        </p:nvSpPr>
        <p:spPr bwMode="auto">
          <a:xfrm>
            <a:off x="1547813" y="4638675"/>
            <a:ext cx="503237" cy="360363"/>
          </a:xfrm>
          <a:prstGeom prst="rightArrow">
            <a:avLst>
              <a:gd name="adj1" fmla="val 50000"/>
              <a:gd name="adj2" fmla="val 34912"/>
            </a:avLst>
          </a:prstGeom>
          <a:solidFill>
            <a:srgbClr val="38628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10248" name="AutoShape 15"/>
          <p:cNvSpPr>
            <a:spLocks noChangeArrowheads="1"/>
          </p:cNvSpPr>
          <p:nvPr/>
        </p:nvSpPr>
        <p:spPr bwMode="auto">
          <a:xfrm>
            <a:off x="6661150" y="4610100"/>
            <a:ext cx="503238" cy="360363"/>
          </a:xfrm>
          <a:prstGeom prst="rightArrow">
            <a:avLst>
              <a:gd name="adj1" fmla="val 50000"/>
              <a:gd name="adj2" fmla="val 34912"/>
            </a:avLst>
          </a:prstGeom>
          <a:solidFill>
            <a:srgbClr val="38628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cxnSp>
        <p:nvCxnSpPr>
          <p:cNvPr id="10249" name="AutoShape 16"/>
          <p:cNvCxnSpPr>
            <a:cxnSpLocks noChangeShapeType="1"/>
            <a:stCxn id="10247" idx="3"/>
            <a:endCxn id="10268" idx="2"/>
          </p:cNvCxnSpPr>
          <p:nvPr/>
        </p:nvCxnSpPr>
        <p:spPr bwMode="auto">
          <a:xfrm flipV="1">
            <a:off x="2051050" y="4806950"/>
            <a:ext cx="577850" cy="1190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50" name="AutoShape 17"/>
          <p:cNvCxnSpPr>
            <a:cxnSpLocks noChangeShapeType="1"/>
            <a:stCxn id="10244" idx="3"/>
            <a:endCxn id="10245" idx="2"/>
          </p:cNvCxnSpPr>
          <p:nvPr/>
        </p:nvCxnSpPr>
        <p:spPr bwMode="auto">
          <a:xfrm flipV="1">
            <a:off x="5292725" y="4797425"/>
            <a:ext cx="720725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51" name="AutoShape 19"/>
          <p:cNvCxnSpPr>
            <a:cxnSpLocks noChangeShapeType="1"/>
            <a:stCxn id="10245" idx="6"/>
            <a:endCxn id="10248" idx="1"/>
          </p:cNvCxnSpPr>
          <p:nvPr/>
        </p:nvCxnSpPr>
        <p:spPr bwMode="auto">
          <a:xfrm flipV="1">
            <a:off x="6445250" y="4791075"/>
            <a:ext cx="215900" cy="63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52" name="AutoShape 21"/>
          <p:cNvCxnSpPr>
            <a:cxnSpLocks noChangeShapeType="1"/>
            <a:endCxn id="10256" idx="1"/>
          </p:cNvCxnSpPr>
          <p:nvPr/>
        </p:nvCxnSpPr>
        <p:spPr bwMode="auto">
          <a:xfrm rot="16200000" flipH="1">
            <a:off x="2361115" y="4746209"/>
            <a:ext cx="913934" cy="1059912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253" name="AutoShape 25"/>
          <p:cNvSpPr>
            <a:spLocks noChangeArrowheads="1"/>
          </p:cNvSpPr>
          <p:nvPr/>
        </p:nvSpPr>
        <p:spPr bwMode="auto">
          <a:xfrm>
            <a:off x="5414963" y="3501256"/>
            <a:ext cx="473075" cy="431800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10254" name="Text Box 26"/>
          <p:cNvSpPr txBox="1">
            <a:spLocks noChangeArrowheads="1"/>
          </p:cNvSpPr>
          <p:nvPr/>
        </p:nvSpPr>
        <p:spPr bwMode="auto">
          <a:xfrm>
            <a:off x="5503863" y="3494335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dirty="0"/>
              <a:t>x</a:t>
            </a:r>
          </a:p>
        </p:txBody>
      </p:sp>
      <p:cxnSp>
        <p:nvCxnSpPr>
          <p:cNvPr id="10255" name="AutoShape 29"/>
          <p:cNvCxnSpPr>
            <a:cxnSpLocks noChangeShapeType="1"/>
            <a:stCxn id="10253" idx="0"/>
            <a:endCxn id="10269" idx="0"/>
          </p:cNvCxnSpPr>
          <p:nvPr/>
        </p:nvCxnSpPr>
        <p:spPr bwMode="auto">
          <a:xfrm rot="16200000" flipH="1" flipV="1">
            <a:off x="3692141" y="2653914"/>
            <a:ext cx="1112019" cy="2806701"/>
          </a:xfrm>
          <a:prstGeom prst="bentConnector3">
            <a:avLst>
              <a:gd name="adj1" fmla="val -44969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57" name="AutoShape 31"/>
          <p:cNvCxnSpPr>
            <a:cxnSpLocks noChangeShapeType="1"/>
            <a:stCxn id="10256" idx="3"/>
            <a:endCxn id="10245" idx="4"/>
          </p:cNvCxnSpPr>
          <p:nvPr/>
        </p:nvCxnSpPr>
        <p:spPr bwMode="auto">
          <a:xfrm flipV="1">
            <a:off x="5867400" y="5013325"/>
            <a:ext cx="361950" cy="719807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258" name="Text Box 39"/>
          <p:cNvSpPr txBox="1">
            <a:spLocks noChangeArrowheads="1"/>
          </p:cNvSpPr>
          <p:nvPr/>
        </p:nvSpPr>
        <p:spPr bwMode="auto">
          <a:xfrm>
            <a:off x="4429125" y="3776663"/>
            <a:ext cx="7699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sz="1400"/>
              <a:t>Time</a:t>
            </a:r>
          </a:p>
          <a:p>
            <a:pPr eaLnBrk="1" hangingPunct="1"/>
            <a:r>
              <a:rPr lang="nb-NO" sz="1400"/>
              <a:t>+ offset</a:t>
            </a:r>
          </a:p>
        </p:txBody>
      </p:sp>
      <p:sp>
        <p:nvSpPr>
          <p:cNvPr id="10259" name="AutoShape 40"/>
          <p:cNvSpPr>
            <a:spLocks noChangeArrowheads="1"/>
          </p:cNvSpPr>
          <p:nvPr/>
        </p:nvSpPr>
        <p:spPr bwMode="auto">
          <a:xfrm>
            <a:off x="3997325" y="3213100"/>
            <a:ext cx="647700" cy="576263"/>
          </a:xfrm>
          <a:prstGeom prst="flowChartOffpageConnector">
            <a:avLst/>
          </a:prstGeom>
          <a:solidFill>
            <a:srgbClr val="38628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10260" name="Text Box 41"/>
          <p:cNvSpPr txBox="1">
            <a:spLocks noChangeArrowheads="1"/>
          </p:cNvSpPr>
          <p:nvPr/>
        </p:nvSpPr>
        <p:spPr bwMode="auto">
          <a:xfrm>
            <a:off x="3997325" y="3214688"/>
            <a:ext cx="628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dirty="0"/>
              <a:t>LFO</a:t>
            </a:r>
          </a:p>
        </p:txBody>
      </p:sp>
      <p:cxnSp>
        <p:nvCxnSpPr>
          <p:cNvPr id="10261" name="AutoShape 42"/>
          <p:cNvCxnSpPr>
            <a:cxnSpLocks noChangeShapeType="1"/>
            <a:stCxn id="10259" idx="2"/>
          </p:cNvCxnSpPr>
          <p:nvPr/>
        </p:nvCxnSpPr>
        <p:spPr bwMode="auto">
          <a:xfrm>
            <a:off x="4321175" y="3789363"/>
            <a:ext cx="0" cy="6492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262" name="AutoShape 43"/>
          <p:cNvSpPr>
            <a:spLocks noChangeArrowheads="1"/>
          </p:cNvSpPr>
          <p:nvPr/>
        </p:nvSpPr>
        <p:spPr bwMode="auto">
          <a:xfrm>
            <a:off x="4189413" y="3954463"/>
            <a:ext cx="263525" cy="228600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10263" name="Text Box 44"/>
          <p:cNvSpPr txBox="1">
            <a:spLocks noChangeArrowheads="1"/>
          </p:cNvSpPr>
          <p:nvPr/>
        </p:nvSpPr>
        <p:spPr bwMode="auto">
          <a:xfrm>
            <a:off x="4165353" y="3881967"/>
            <a:ext cx="317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dirty="0"/>
              <a:t>+</a:t>
            </a:r>
          </a:p>
        </p:txBody>
      </p:sp>
      <p:cxnSp>
        <p:nvCxnSpPr>
          <p:cNvPr id="10266" name="AutoShape 49"/>
          <p:cNvCxnSpPr>
            <a:cxnSpLocks noChangeShapeType="1"/>
            <a:stCxn id="10268" idx="6"/>
            <a:endCxn id="10244" idx="1"/>
          </p:cNvCxnSpPr>
          <p:nvPr/>
        </p:nvCxnSpPr>
        <p:spPr bwMode="auto">
          <a:xfrm flipV="1">
            <a:off x="3060700" y="4799013"/>
            <a:ext cx="288925" cy="79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67" name="AutoShape 50"/>
          <p:cNvCxnSpPr>
            <a:cxnSpLocks noChangeShapeType="1"/>
            <a:stCxn id="10244" idx="3"/>
            <a:endCxn id="10253" idx="4"/>
          </p:cNvCxnSpPr>
          <p:nvPr/>
        </p:nvCxnSpPr>
        <p:spPr bwMode="auto">
          <a:xfrm flipV="1">
            <a:off x="5292725" y="3933056"/>
            <a:ext cx="358776" cy="865163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268" name="AutoShape 51"/>
          <p:cNvSpPr>
            <a:spLocks noChangeArrowheads="1"/>
          </p:cNvSpPr>
          <p:nvPr/>
        </p:nvSpPr>
        <p:spPr bwMode="auto">
          <a:xfrm>
            <a:off x="2628900" y="4591050"/>
            <a:ext cx="431800" cy="431800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10269" name="Text Box 52"/>
          <p:cNvSpPr txBox="1">
            <a:spLocks noChangeArrowheads="1"/>
          </p:cNvSpPr>
          <p:nvPr/>
        </p:nvSpPr>
        <p:spPr bwMode="auto">
          <a:xfrm>
            <a:off x="2686050" y="4613275"/>
            <a:ext cx="317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/>
              <a:t>+</a:t>
            </a:r>
          </a:p>
        </p:txBody>
      </p:sp>
      <p:sp>
        <p:nvSpPr>
          <p:cNvPr id="32" name="AutoShape 25"/>
          <p:cNvSpPr>
            <a:spLocks noChangeArrowheads="1"/>
          </p:cNvSpPr>
          <p:nvPr/>
        </p:nvSpPr>
        <p:spPr bwMode="auto">
          <a:xfrm>
            <a:off x="6144293" y="3789040"/>
            <a:ext cx="473075" cy="431800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33" name="Text Box 26"/>
          <p:cNvSpPr txBox="1">
            <a:spLocks noChangeArrowheads="1"/>
          </p:cNvSpPr>
          <p:nvPr/>
        </p:nvSpPr>
        <p:spPr bwMode="auto">
          <a:xfrm>
            <a:off x="6228371" y="3861048"/>
            <a:ext cx="60426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sz="1400" dirty="0"/>
              <a:t>*-1</a:t>
            </a:r>
          </a:p>
        </p:txBody>
      </p:sp>
      <p:sp>
        <p:nvSpPr>
          <p:cNvPr id="35" name="Text Box 26"/>
          <p:cNvSpPr txBox="1">
            <a:spLocks noChangeArrowheads="1"/>
          </p:cNvSpPr>
          <p:nvPr/>
        </p:nvSpPr>
        <p:spPr bwMode="auto">
          <a:xfrm>
            <a:off x="6732240" y="3789040"/>
            <a:ext cx="187220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sz="1100" dirty="0" err="1"/>
              <a:t>Inverted</a:t>
            </a:r>
            <a:r>
              <a:rPr lang="nb-NO" sz="1100" dirty="0"/>
              <a:t> </a:t>
            </a:r>
            <a:r>
              <a:rPr lang="nb-NO" sz="1100" dirty="0" err="1"/>
              <a:t>phase</a:t>
            </a:r>
            <a:endParaRPr lang="nb-NO" sz="1100" dirty="0"/>
          </a:p>
          <a:p>
            <a:pPr eaLnBrk="1" hangingPunct="1"/>
            <a:r>
              <a:rPr lang="nb-NO" sz="1100" dirty="0"/>
              <a:t>(more «</a:t>
            </a:r>
            <a:r>
              <a:rPr lang="nb-NO" sz="1100" dirty="0" err="1"/>
              <a:t>lush</a:t>
            </a:r>
            <a:r>
              <a:rPr lang="nb-NO" sz="1100" dirty="0"/>
              <a:t>»?)</a:t>
            </a:r>
          </a:p>
        </p:txBody>
      </p:sp>
      <p:sp>
        <p:nvSpPr>
          <p:cNvPr id="10256" name="AutoShape 30"/>
          <p:cNvSpPr>
            <a:spLocks noChangeArrowheads="1"/>
          </p:cNvSpPr>
          <p:nvPr/>
        </p:nvSpPr>
        <p:spPr bwMode="auto">
          <a:xfrm>
            <a:off x="3348038" y="5517232"/>
            <a:ext cx="2519362" cy="431800"/>
          </a:xfrm>
          <a:prstGeom prst="roundRect">
            <a:avLst>
              <a:gd name="adj" fmla="val 16667"/>
            </a:avLst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 dirty="0"/>
              <a:t>(</a:t>
            </a:r>
            <a:r>
              <a:rPr lang="nb-NO" dirty="0" err="1"/>
              <a:t>ThruZero</a:t>
            </a:r>
            <a:r>
              <a:rPr lang="nb-NO" dirty="0"/>
              <a:t> Offset </a:t>
            </a:r>
            <a:r>
              <a:rPr lang="nb-NO" dirty="0" err="1"/>
              <a:t>Delay</a:t>
            </a:r>
            <a:r>
              <a:rPr lang="nb-NO" dirty="0"/>
              <a:t>)</a:t>
            </a:r>
          </a:p>
        </p:txBody>
      </p:sp>
      <p:cxnSp>
        <p:nvCxnSpPr>
          <p:cNvPr id="3" name="Rett pil 2"/>
          <p:cNvCxnSpPr>
            <a:stCxn id="32" idx="3"/>
          </p:cNvCxnSpPr>
          <p:nvPr/>
        </p:nvCxnSpPr>
        <p:spPr>
          <a:xfrm flipH="1">
            <a:off x="5802313" y="4157604"/>
            <a:ext cx="411260" cy="641409"/>
          </a:xfrm>
          <a:prstGeom prst="straightConnector1">
            <a:avLst/>
          </a:prstGeom>
          <a:ln>
            <a:solidFill>
              <a:srgbClr val="38628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ett pil 36"/>
          <p:cNvCxnSpPr>
            <a:stCxn id="32" idx="1"/>
          </p:cNvCxnSpPr>
          <p:nvPr/>
        </p:nvCxnSpPr>
        <p:spPr>
          <a:xfrm flipH="1" flipV="1">
            <a:off x="5653088" y="3214688"/>
            <a:ext cx="560485" cy="637588"/>
          </a:xfrm>
          <a:prstGeom prst="straightConnector1">
            <a:avLst/>
          </a:prstGeom>
          <a:ln>
            <a:solidFill>
              <a:srgbClr val="386288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nimBg="1"/>
      <p:bldP spid="10245" grpId="0" animBg="1"/>
      <p:bldP spid="10246" grpId="0"/>
      <p:bldP spid="10247" grpId="0" animBg="1"/>
      <p:bldP spid="10248" grpId="0" animBg="1"/>
      <p:bldP spid="10253" grpId="0" animBg="1"/>
      <p:bldP spid="10254" grpId="0"/>
      <p:bldP spid="10258" grpId="0"/>
      <p:bldP spid="10259" grpId="0" animBg="1"/>
      <p:bldP spid="10260" grpId="0"/>
      <p:bldP spid="10262" grpId="0" animBg="1"/>
      <p:bldP spid="10263" grpId="0"/>
      <p:bldP spid="10268" grpId="0" animBg="1"/>
      <p:bldP spid="10269" grpId="0"/>
      <p:bldP spid="32" grpId="0" animBg="1"/>
      <p:bldP spid="33" grpId="0"/>
      <p:bldP spid="35" grpId="0"/>
      <p:bldP spid="1025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dirty="0" err="1"/>
              <a:t>Physical</a:t>
            </a:r>
            <a:r>
              <a:rPr lang="nb-NO" dirty="0"/>
              <a:t> </a:t>
            </a:r>
            <a:r>
              <a:rPr lang="nb-NO" dirty="0" err="1"/>
              <a:t>model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instrument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sz="2400" dirty="0" err="1"/>
              <a:t>Excitation</a:t>
            </a:r>
            <a:endParaRPr lang="nb-NO" sz="2400" dirty="0"/>
          </a:p>
          <a:p>
            <a:pPr lvl="1" eaLnBrk="1" hangingPunct="1">
              <a:lnSpc>
                <a:spcPct val="90000"/>
              </a:lnSpc>
            </a:pPr>
            <a:r>
              <a:rPr lang="nb-NO" sz="1800" dirty="0" err="1"/>
              <a:t>Plectrum</a:t>
            </a:r>
            <a:r>
              <a:rPr lang="nb-NO" sz="1800" dirty="0"/>
              <a:t>/</a:t>
            </a:r>
            <a:r>
              <a:rPr lang="nb-NO" sz="1800" dirty="0" err="1"/>
              <a:t>pick</a:t>
            </a:r>
            <a:r>
              <a:rPr lang="nb-NO" sz="1800" dirty="0"/>
              <a:t> </a:t>
            </a:r>
            <a:r>
              <a:rPr lang="nb-NO" sz="1800" dirty="0" err="1"/>
              <a:t>on</a:t>
            </a:r>
            <a:r>
              <a:rPr lang="nb-NO" sz="1800" dirty="0"/>
              <a:t> </a:t>
            </a:r>
            <a:r>
              <a:rPr lang="nb-NO" sz="1800" dirty="0" err="1"/>
              <a:t>guitar</a:t>
            </a:r>
            <a:endParaRPr lang="nb-NO" sz="1800" dirty="0"/>
          </a:p>
          <a:p>
            <a:pPr lvl="1" eaLnBrk="1" hangingPunct="1">
              <a:lnSpc>
                <a:spcPct val="90000"/>
              </a:lnSpc>
            </a:pPr>
            <a:r>
              <a:rPr lang="nb-NO" sz="1800" dirty="0" err="1"/>
              <a:t>Stick</a:t>
            </a:r>
            <a:r>
              <a:rPr lang="nb-NO" sz="1800" dirty="0"/>
              <a:t> hit </a:t>
            </a:r>
            <a:r>
              <a:rPr lang="nb-NO" sz="1800" dirty="0" err="1"/>
              <a:t>on</a:t>
            </a:r>
            <a:r>
              <a:rPr lang="nb-NO" sz="1800" dirty="0"/>
              <a:t> </a:t>
            </a:r>
            <a:r>
              <a:rPr lang="nb-NO" sz="1800" dirty="0" err="1"/>
              <a:t>drum</a:t>
            </a:r>
            <a:endParaRPr lang="nb-NO" sz="1800" dirty="0"/>
          </a:p>
          <a:p>
            <a:pPr lvl="1" eaLnBrk="1" hangingPunct="1">
              <a:lnSpc>
                <a:spcPct val="90000"/>
              </a:lnSpc>
            </a:pPr>
            <a:r>
              <a:rPr lang="nb-NO" sz="1800" dirty="0" err="1"/>
              <a:t>Vocal</a:t>
            </a:r>
            <a:r>
              <a:rPr lang="nb-NO" sz="1800" dirty="0"/>
              <a:t> cords for </a:t>
            </a:r>
            <a:r>
              <a:rPr lang="nb-NO" sz="1800" dirty="0" err="1"/>
              <a:t>singer</a:t>
            </a:r>
            <a:endParaRPr lang="nb-NO" sz="1800" dirty="0"/>
          </a:p>
          <a:p>
            <a:pPr lvl="1" eaLnBrk="1" hangingPunct="1">
              <a:lnSpc>
                <a:spcPct val="90000"/>
              </a:lnSpc>
            </a:pPr>
            <a:r>
              <a:rPr lang="nb-NO" sz="1800" dirty="0" err="1"/>
              <a:t>Mouthpiece</a:t>
            </a:r>
            <a:r>
              <a:rPr lang="nb-NO" sz="1800" dirty="0"/>
              <a:t> for </a:t>
            </a:r>
            <a:r>
              <a:rPr lang="nb-NO" sz="1800" dirty="0" err="1"/>
              <a:t>wind</a:t>
            </a:r>
            <a:r>
              <a:rPr lang="nb-NO" sz="1800" dirty="0"/>
              <a:t> instrument</a:t>
            </a:r>
            <a:endParaRPr lang="nb-NO" sz="2000" dirty="0"/>
          </a:p>
          <a:p>
            <a:pPr eaLnBrk="1" hangingPunct="1">
              <a:lnSpc>
                <a:spcPct val="90000"/>
              </a:lnSpc>
            </a:pPr>
            <a:r>
              <a:rPr lang="nb-NO" sz="2400" dirty="0"/>
              <a:t>Resonator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800" dirty="0" err="1"/>
              <a:t>Can</a:t>
            </a:r>
            <a:r>
              <a:rPr lang="nb-NO" sz="1800" dirty="0"/>
              <a:t> be </a:t>
            </a:r>
            <a:r>
              <a:rPr lang="nb-NO" sz="1800" dirty="0" err="1"/>
              <a:t>implemented</a:t>
            </a:r>
            <a:r>
              <a:rPr lang="nb-NO" sz="1800" dirty="0"/>
              <a:t> as a </a:t>
            </a:r>
            <a:r>
              <a:rPr lang="nb-NO" sz="1800" dirty="0" err="1"/>
              <a:t>waveguide</a:t>
            </a:r>
            <a:endParaRPr lang="nb-NO" sz="1800" dirty="0"/>
          </a:p>
          <a:p>
            <a:pPr lvl="1" eaLnBrk="1" hangingPunct="1">
              <a:lnSpc>
                <a:spcPct val="90000"/>
              </a:lnSpc>
            </a:pPr>
            <a:r>
              <a:rPr lang="nb-NO" sz="1800" dirty="0"/>
              <a:t>Resonator = Filter = </a:t>
            </a:r>
            <a:r>
              <a:rPr lang="nb-NO" sz="1800" dirty="0" err="1"/>
              <a:t>Waveguide</a:t>
            </a:r>
            <a:endParaRPr lang="nb-NO" sz="1800" dirty="0"/>
          </a:p>
          <a:p>
            <a:pPr lvl="1" eaLnBrk="1" hangingPunct="1">
              <a:lnSpc>
                <a:spcPct val="90000"/>
              </a:lnSpc>
            </a:pPr>
            <a:r>
              <a:rPr lang="nb-NO" sz="1800" dirty="0"/>
              <a:t>Here: </a:t>
            </a:r>
            <a:r>
              <a:rPr lang="nb-NO" sz="1800" dirty="0" err="1"/>
              <a:t>model</a:t>
            </a:r>
            <a:r>
              <a:rPr lang="nb-NO" sz="1800" dirty="0"/>
              <a:t> </a:t>
            </a:r>
            <a:r>
              <a:rPr lang="nb-NO" sz="1800" dirty="0" err="1"/>
              <a:t>of</a:t>
            </a:r>
            <a:r>
              <a:rPr lang="nb-NO" sz="1800" dirty="0"/>
              <a:t> </a:t>
            </a:r>
            <a:r>
              <a:rPr lang="nb-NO" sz="1800" dirty="0" err="1"/>
              <a:t>how</a:t>
            </a:r>
            <a:r>
              <a:rPr lang="nb-NO" sz="1800" dirty="0"/>
              <a:t> sound </a:t>
            </a:r>
            <a:r>
              <a:rPr lang="nb-NO" sz="1800" dirty="0" err="1"/>
              <a:t>waves</a:t>
            </a:r>
            <a:r>
              <a:rPr lang="nb-NO" sz="1800" dirty="0"/>
              <a:t> travel in an </a:t>
            </a:r>
            <a:r>
              <a:rPr lang="nb-NO" sz="1800" dirty="0" err="1"/>
              <a:t>object</a:t>
            </a:r>
            <a:endParaRPr lang="nb-NO" sz="2000" dirty="0"/>
          </a:p>
        </p:txBody>
      </p:sp>
      <p:pic>
        <p:nvPicPr>
          <p:cNvPr id="4100" name="Picture 5" descr="C:\Documents\undervisning\h12\DSP_Must3053\MiniView_PhysicalModel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913" y="1511300"/>
            <a:ext cx="18097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6" descr="C:\Documents\undervisning\h12\DSP_Must3053\Gitarre_Koordinatensyste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708275"/>
            <a:ext cx="2232025" cy="13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7" descr="C:\Documents\undervisning\h12\DSP_Must3053\Imagesource,222614,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4941888"/>
            <a:ext cx="61579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315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dirty="0"/>
              <a:t>Simplest form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b-NO" dirty="0" err="1"/>
              <a:t>Vibrations</a:t>
            </a:r>
            <a:r>
              <a:rPr lang="nb-NO" dirty="0"/>
              <a:t> in a </a:t>
            </a:r>
            <a:r>
              <a:rPr lang="nb-NO" dirty="0" err="1"/>
              <a:t>string</a:t>
            </a:r>
            <a:r>
              <a:rPr lang="nb-NO" dirty="0"/>
              <a:t> (</a:t>
            </a:r>
            <a:r>
              <a:rPr lang="nb-NO" dirty="0" err="1"/>
              <a:t>Karplus</a:t>
            </a:r>
            <a:r>
              <a:rPr lang="nb-NO" dirty="0"/>
              <a:t> </a:t>
            </a:r>
            <a:r>
              <a:rPr lang="nb-NO" dirty="0" err="1"/>
              <a:t>Strong</a:t>
            </a:r>
            <a:r>
              <a:rPr lang="nb-NO" dirty="0"/>
              <a:t>)</a:t>
            </a:r>
          </a:p>
          <a:p>
            <a:pPr eaLnBrk="1" hangingPunct="1">
              <a:buFont typeface="Wingdings" pitchFamily="2" charset="2"/>
              <a:buNone/>
            </a:pPr>
            <a:endParaRPr lang="nb-NO" dirty="0"/>
          </a:p>
        </p:txBody>
      </p:sp>
      <p:pic>
        <p:nvPicPr>
          <p:cNvPr id="5124" name="Picture 4" descr="wguid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2492896"/>
            <a:ext cx="3514725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2475287" y="3913919"/>
            <a:ext cx="42148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sz="1400" dirty="0"/>
              <a:t>http://www.csounds.com/manual/html/wguide1.html</a:t>
            </a:r>
          </a:p>
        </p:txBody>
      </p:sp>
      <p:sp>
        <p:nvSpPr>
          <p:cNvPr id="6" name="Rektangel: avrundede hjørner 5">
            <a:extLst>
              <a:ext uri="{FF2B5EF4-FFF2-40B4-BE49-F238E27FC236}">
                <a16:creationId xmlns:a16="http://schemas.microsoft.com/office/drawing/2014/main" id="{2329A520-23F9-4109-9F93-B42ADA5CB047}"/>
              </a:ext>
            </a:extLst>
          </p:cNvPr>
          <p:cNvSpPr/>
          <p:nvPr/>
        </p:nvSpPr>
        <p:spPr>
          <a:xfrm>
            <a:off x="3065650" y="4946619"/>
            <a:ext cx="3762425" cy="375802"/>
          </a:xfrm>
          <a:prstGeom prst="roundRect">
            <a:avLst/>
          </a:prstGeom>
          <a:solidFill>
            <a:schemeClr val="tx1">
              <a:alpha val="1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dirty="0" err="1">
                <a:solidFill>
                  <a:schemeClr val="tx2"/>
                </a:solidFill>
              </a:rPr>
              <a:t>Delay</a:t>
            </a:r>
            <a:endParaRPr lang="nb-NO" dirty="0">
              <a:solidFill>
                <a:schemeClr val="tx2"/>
              </a:solidFill>
            </a:endParaRPr>
          </a:p>
        </p:txBody>
      </p:sp>
      <p:cxnSp>
        <p:nvCxnSpPr>
          <p:cNvPr id="7" name="Rett pilkobling 6">
            <a:extLst>
              <a:ext uri="{FF2B5EF4-FFF2-40B4-BE49-F238E27FC236}">
                <a16:creationId xmlns:a16="http://schemas.microsoft.com/office/drawing/2014/main" id="{806D68AC-9815-4D5A-AA9F-A16621EECFA4}"/>
              </a:ext>
            </a:extLst>
          </p:cNvPr>
          <p:cNvCxnSpPr>
            <a:cxnSpLocks/>
          </p:cNvCxnSpPr>
          <p:nvPr/>
        </p:nvCxnSpPr>
        <p:spPr>
          <a:xfrm flipV="1">
            <a:off x="6826843" y="5124157"/>
            <a:ext cx="415271" cy="5668"/>
          </a:xfrm>
          <a:prstGeom prst="straightConnector1">
            <a:avLst/>
          </a:prstGeom>
          <a:ln w="25400">
            <a:solidFill>
              <a:schemeClr val="tx2"/>
            </a:solidFill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kstSylinder 7">
            <a:extLst>
              <a:ext uri="{FF2B5EF4-FFF2-40B4-BE49-F238E27FC236}">
                <a16:creationId xmlns:a16="http://schemas.microsoft.com/office/drawing/2014/main" id="{BDCB7B8F-E8FA-4E39-A64B-02A65FB8FC32}"/>
              </a:ext>
            </a:extLst>
          </p:cNvPr>
          <p:cNvSpPr txBox="1"/>
          <p:nvPr/>
        </p:nvSpPr>
        <p:spPr>
          <a:xfrm>
            <a:off x="1670258" y="4818369"/>
            <a:ext cx="805029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nb-NO" sz="2800" dirty="0">
                <a:solidFill>
                  <a:schemeClr val="tx2"/>
                </a:solidFill>
              </a:rPr>
              <a:t>x(n)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2AD66EAC-25A4-4ADC-ACC7-35C6469DF8A0}"/>
              </a:ext>
            </a:extLst>
          </p:cNvPr>
          <p:cNvSpPr txBox="1"/>
          <p:nvPr/>
        </p:nvSpPr>
        <p:spPr>
          <a:xfrm>
            <a:off x="7208462" y="4799205"/>
            <a:ext cx="805029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nb-NO" sz="2800" dirty="0">
                <a:solidFill>
                  <a:schemeClr val="tx2"/>
                </a:solidFill>
              </a:rPr>
              <a:t>y(n)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32028BA1-4D5B-4CF9-B59D-2702E633E45E}"/>
              </a:ext>
            </a:extLst>
          </p:cNvPr>
          <p:cNvSpPr txBox="1"/>
          <p:nvPr/>
        </p:nvSpPr>
        <p:spPr>
          <a:xfrm>
            <a:off x="6435814" y="4490267"/>
            <a:ext cx="1595309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i="1" dirty="0" err="1">
                <a:solidFill>
                  <a:schemeClr val="tx2"/>
                </a:solidFill>
              </a:rPr>
              <a:t>audio</a:t>
            </a:r>
            <a:r>
              <a:rPr lang="nb-NO" sz="2000" i="1" dirty="0">
                <a:solidFill>
                  <a:schemeClr val="tx2"/>
                </a:solidFill>
              </a:rPr>
              <a:t> output</a:t>
            </a:r>
          </a:p>
        </p:txBody>
      </p:sp>
      <p:sp>
        <p:nvSpPr>
          <p:cNvPr id="11" name="Rektangel: avrundede hjørner 10">
            <a:extLst>
              <a:ext uri="{FF2B5EF4-FFF2-40B4-BE49-F238E27FC236}">
                <a16:creationId xmlns:a16="http://schemas.microsoft.com/office/drawing/2014/main" id="{2150D0FD-5DA2-4CE9-A78B-A70F993C5AD3}"/>
              </a:ext>
            </a:extLst>
          </p:cNvPr>
          <p:cNvSpPr/>
          <p:nvPr/>
        </p:nvSpPr>
        <p:spPr>
          <a:xfrm>
            <a:off x="3065650" y="5450679"/>
            <a:ext cx="3762425" cy="375802"/>
          </a:xfrm>
          <a:prstGeom prst="roundRect">
            <a:avLst/>
          </a:prstGeom>
          <a:solidFill>
            <a:schemeClr val="tx1">
              <a:alpha val="1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dirty="0" err="1">
                <a:solidFill>
                  <a:schemeClr val="tx2"/>
                </a:solidFill>
              </a:rPr>
              <a:t>Delay</a:t>
            </a:r>
            <a:endParaRPr lang="nb-NO" dirty="0">
              <a:solidFill>
                <a:schemeClr val="tx2"/>
              </a:solidFill>
            </a:endParaRPr>
          </a:p>
        </p:txBody>
      </p:sp>
      <p:cxnSp>
        <p:nvCxnSpPr>
          <p:cNvPr id="12" name="Rett pilkobling 11">
            <a:extLst>
              <a:ext uri="{FF2B5EF4-FFF2-40B4-BE49-F238E27FC236}">
                <a16:creationId xmlns:a16="http://schemas.microsoft.com/office/drawing/2014/main" id="{D49ED283-0539-4D60-987D-B11E6C0F4216}"/>
              </a:ext>
            </a:extLst>
          </p:cNvPr>
          <p:cNvCxnSpPr>
            <a:cxnSpLocks/>
          </p:cNvCxnSpPr>
          <p:nvPr/>
        </p:nvCxnSpPr>
        <p:spPr>
          <a:xfrm>
            <a:off x="2417578" y="5133605"/>
            <a:ext cx="150533" cy="0"/>
          </a:xfrm>
          <a:prstGeom prst="straightConnector1">
            <a:avLst/>
          </a:prstGeom>
          <a:ln w="25400">
            <a:solidFill>
              <a:schemeClr val="tx2"/>
            </a:solidFill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E2D0F5D7-0FCE-4765-A3DA-841C42B0922B}"/>
              </a:ext>
            </a:extLst>
          </p:cNvPr>
          <p:cNvSpPr/>
          <p:nvPr/>
        </p:nvSpPr>
        <p:spPr>
          <a:xfrm>
            <a:off x="2568111" y="5002522"/>
            <a:ext cx="324024" cy="304862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C0FC55A3-4597-48EF-8DB0-CDE6A9122575}"/>
              </a:ext>
            </a:extLst>
          </p:cNvPr>
          <p:cNvSpPr txBox="1"/>
          <p:nvPr/>
        </p:nvSpPr>
        <p:spPr>
          <a:xfrm>
            <a:off x="2576989" y="4953093"/>
            <a:ext cx="319318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tx2"/>
                </a:solidFill>
              </a:rPr>
              <a:t>+</a:t>
            </a:r>
          </a:p>
        </p:txBody>
      </p:sp>
      <p:cxnSp>
        <p:nvCxnSpPr>
          <p:cNvPr id="15" name="Rett pilkobling 14">
            <a:extLst>
              <a:ext uri="{FF2B5EF4-FFF2-40B4-BE49-F238E27FC236}">
                <a16:creationId xmlns:a16="http://schemas.microsoft.com/office/drawing/2014/main" id="{86677AD7-96EF-4A0D-8FD5-927A444CB281}"/>
              </a:ext>
            </a:extLst>
          </p:cNvPr>
          <p:cNvCxnSpPr>
            <a:cxnSpLocks/>
          </p:cNvCxnSpPr>
          <p:nvPr/>
        </p:nvCxnSpPr>
        <p:spPr>
          <a:xfrm>
            <a:off x="2898862" y="5133605"/>
            <a:ext cx="166788" cy="0"/>
          </a:xfrm>
          <a:prstGeom prst="straightConnector1">
            <a:avLst/>
          </a:prstGeom>
          <a:ln w="25400">
            <a:solidFill>
              <a:schemeClr val="tx2"/>
            </a:solidFill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972114EE-0728-4971-BF7B-810FFFB6C3A1}"/>
              </a:ext>
            </a:extLst>
          </p:cNvPr>
          <p:cNvSpPr/>
          <p:nvPr/>
        </p:nvSpPr>
        <p:spPr>
          <a:xfrm>
            <a:off x="6990578" y="5079287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cxnSp>
        <p:nvCxnSpPr>
          <p:cNvPr id="17" name="Kobling: vinkel 16">
            <a:extLst>
              <a:ext uri="{FF2B5EF4-FFF2-40B4-BE49-F238E27FC236}">
                <a16:creationId xmlns:a16="http://schemas.microsoft.com/office/drawing/2014/main" id="{43FDAD6A-FC17-48A8-87EA-6C6042D2F96F}"/>
              </a:ext>
            </a:extLst>
          </p:cNvPr>
          <p:cNvCxnSpPr>
            <a:cxnSpLocks/>
            <a:stCxn id="16" idx="4"/>
            <a:endCxn id="11" idx="3"/>
          </p:cNvCxnSpPr>
          <p:nvPr/>
        </p:nvCxnSpPr>
        <p:spPr>
          <a:xfrm rot="5400000">
            <a:off x="6710681" y="5304682"/>
            <a:ext cx="451293" cy="216503"/>
          </a:xfrm>
          <a:prstGeom prst="bentConnector2">
            <a:avLst/>
          </a:prstGeom>
          <a:ln w="25400">
            <a:solidFill>
              <a:schemeClr val="tx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Kobling: vinkel 17">
            <a:extLst>
              <a:ext uri="{FF2B5EF4-FFF2-40B4-BE49-F238E27FC236}">
                <a16:creationId xmlns:a16="http://schemas.microsoft.com/office/drawing/2014/main" id="{54A10CF5-1173-423D-8AEA-BF5EFBE165D3}"/>
              </a:ext>
            </a:extLst>
          </p:cNvPr>
          <p:cNvCxnSpPr>
            <a:cxnSpLocks/>
            <a:stCxn id="11" idx="1"/>
            <a:endCxn id="14" idx="2"/>
          </p:cNvCxnSpPr>
          <p:nvPr/>
        </p:nvCxnSpPr>
        <p:spPr>
          <a:xfrm rot="10800000">
            <a:off x="2736648" y="5322426"/>
            <a:ext cx="329002" cy="316155"/>
          </a:xfrm>
          <a:prstGeom prst="bentConnector2">
            <a:avLst/>
          </a:prstGeom>
          <a:ln w="25400">
            <a:solidFill>
              <a:schemeClr val="tx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CB0E3C2C-4976-44A7-B22A-61257C39E1F8}"/>
              </a:ext>
            </a:extLst>
          </p:cNvPr>
          <p:cNvSpPr txBox="1"/>
          <p:nvPr/>
        </p:nvSpPr>
        <p:spPr>
          <a:xfrm>
            <a:off x="1556562" y="4490492"/>
            <a:ext cx="1439818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i="1" dirty="0" err="1">
                <a:solidFill>
                  <a:schemeClr val="tx2"/>
                </a:solidFill>
              </a:rPr>
              <a:t>audio</a:t>
            </a:r>
            <a:r>
              <a:rPr lang="nb-NO" sz="2000" i="1" dirty="0">
                <a:solidFill>
                  <a:schemeClr val="tx2"/>
                </a:solidFill>
              </a:rPr>
              <a:t> input</a:t>
            </a:r>
          </a:p>
        </p:txBody>
      </p:sp>
    </p:spTree>
    <p:extLst>
      <p:ext uri="{BB962C8B-B14F-4D97-AF65-F5344CB8AC3E}">
        <p14:creationId xmlns:p14="http://schemas.microsoft.com/office/powerpoint/2010/main" val="160627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6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92994EC-DBA7-48DE-B36E-D05B820A5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String model (waveguide)</a:t>
            </a:r>
            <a:endParaRPr lang="nb-NO" dirty="0"/>
          </a:p>
        </p:txBody>
      </p:sp>
      <p:pic>
        <p:nvPicPr>
          <p:cNvPr id="31" name="Bilde 30">
            <a:extLst>
              <a:ext uri="{FF2B5EF4-FFF2-40B4-BE49-F238E27FC236}">
                <a16:creationId xmlns:a16="http://schemas.microsoft.com/office/drawing/2014/main" id="{7B7F98A8-D9CE-436B-AA0F-B4D36AED73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5" r="11099"/>
          <a:stretch/>
        </p:blipFill>
        <p:spPr>
          <a:xfrm>
            <a:off x="1448416" y="3464113"/>
            <a:ext cx="6666404" cy="2960916"/>
          </a:xfrm>
          <a:prstGeom prst="rect">
            <a:avLst/>
          </a:prstGeom>
        </p:spPr>
      </p:pic>
      <p:cxnSp>
        <p:nvCxnSpPr>
          <p:cNvPr id="32" name="Rett pilkobling 31">
            <a:extLst>
              <a:ext uri="{FF2B5EF4-FFF2-40B4-BE49-F238E27FC236}">
                <a16:creationId xmlns:a16="http://schemas.microsoft.com/office/drawing/2014/main" id="{81D4C651-9316-44C0-9454-37DB64880AF2}"/>
              </a:ext>
            </a:extLst>
          </p:cNvPr>
          <p:cNvCxnSpPr>
            <a:cxnSpLocks/>
          </p:cNvCxnSpPr>
          <p:nvPr/>
        </p:nvCxnSpPr>
        <p:spPr>
          <a:xfrm flipH="1">
            <a:off x="1029180" y="5229200"/>
            <a:ext cx="288032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Rett pilkobling 32">
            <a:extLst>
              <a:ext uri="{FF2B5EF4-FFF2-40B4-BE49-F238E27FC236}">
                <a16:creationId xmlns:a16="http://schemas.microsoft.com/office/drawing/2014/main" id="{376CFACD-34A6-4D1E-85C9-90268AD5484B}"/>
              </a:ext>
            </a:extLst>
          </p:cNvPr>
          <p:cNvCxnSpPr>
            <a:cxnSpLocks/>
          </p:cNvCxnSpPr>
          <p:nvPr/>
        </p:nvCxnSpPr>
        <p:spPr>
          <a:xfrm>
            <a:off x="1029180" y="4221088"/>
            <a:ext cx="288032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kstSylinder 33">
            <a:extLst>
              <a:ext uri="{FF2B5EF4-FFF2-40B4-BE49-F238E27FC236}">
                <a16:creationId xmlns:a16="http://schemas.microsoft.com/office/drawing/2014/main" id="{E457BA85-02FC-4BB4-97E7-342A9C12A634}"/>
              </a:ext>
            </a:extLst>
          </p:cNvPr>
          <p:cNvSpPr txBox="1"/>
          <p:nvPr/>
        </p:nvSpPr>
        <p:spPr>
          <a:xfrm>
            <a:off x="1004306" y="3789040"/>
            <a:ext cx="32733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nb-NO" sz="2000" dirty="0">
                <a:solidFill>
                  <a:schemeClr val="tx2"/>
                </a:solidFill>
              </a:rPr>
              <a:t>a</a:t>
            </a:r>
          </a:p>
        </p:txBody>
      </p:sp>
      <p:sp>
        <p:nvSpPr>
          <p:cNvPr id="35" name="TekstSylinder 34">
            <a:extLst>
              <a:ext uri="{FF2B5EF4-FFF2-40B4-BE49-F238E27FC236}">
                <a16:creationId xmlns:a16="http://schemas.microsoft.com/office/drawing/2014/main" id="{476EF2CE-33AA-4CD6-98F7-AC523BB232A6}"/>
              </a:ext>
            </a:extLst>
          </p:cNvPr>
          <p:cNvSpPr txBox="1"/>
          <p:nvPr/>
        </p:nvSpPr>
        <p:spPr>
          <a:xfrm>
            <a:off x="1004306" y="4814908"/>
            <a:ext cx="32733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nb-NO" sz="2000" dirty="0">
                <a:solidFill>
                  <a:schemeClr val="tx2"/>
                </a:solidFill>
              </a:rPr>
              <a:t>b</a:t>
            </a:r>
          </a:p>
        </p:txBody>
      </p:sp>
      <p:sp>
        <p:nvSpPr>
          <p:cNvPr id="36" name="TekstSylinder 35">
            <a:extLst>
              <a:ext uri="{FF2B5EF4-FFF2-40B4-BE49-F238E27FC236}">
                <a16:creationId xmlns:a16="http://schemas.microsoft.com/office/drawing/2014/main" id="{6EF1F77A-CC84-4816-8BD0-23E599EA64AF}"/>
              </a:ext>
            </a:extLst>
          </p:cNvPr>
          <p:cNvSpPr txBox="1"/>
          <p:nvPr/>
        </p:nvSpPr>
        <p:spPr>
          <a:xfrm>
            <a:off x="946726" y="5837202"/>
            <a:ext cx="33374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nb-NO" sz="2000" b="1" dirty="0">
                <a:solidFill>
                  <a:schemeClr val="tx2"/>
                </a:solidFill>
              </a:rPr>
              <a:t>=</a:t>
            </a:r>
          </a:p>
        </p:txBody>
      </p:sp>
      <p:sp>
        <p:nvSpPr>
          <p:cNvPr id="37" name="TekstSylinder 36">
            <a:extLst>
              <a:ext uri="{FF2B5EF4-FFF2-40B4-BE49-F238E27FC236}">
                <a16:creationId xmlns:a16="http://schemas.microsoft.com/office/drawing/2014/main" id="{B23343BA-CBA6-4E73-B4AF-859E0C0BD813}"/>
              </a:ext>
            </a:extLst>
          </p:cNvPr>
          <p:cNvSpPr txBox="1"/>
          <p:nvPr/>
        </p:nvSpPr>
        <p:spPr>
          <a:xfrm>
            <a:off x="827584" y="5571484"/>
            <a:ext cx="619080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nb-NO" sz="2000" dirty="0" err="1">
                <a:solidFill>
                  <a:schemeClr val="tx2"/>
                </a:solidFill>
              </a:rPr>
              <a:t>a+b</a:t>
            </a:r>
            <a:endParaRPr lang="nb-NO" sz="2000" dirty="0">
              <a:solidFill>
                <a:schemeClr val="tx2"/>
              </a:solidFill>
            </a:endParaRPr>
          </a:p>
        </p:txBody>
      </p:sp>
      <p:pic>
        <p:nvPicPr>
          <p:cNvPr id="38" name="string1_noisepluck">
            <a:hlinkClick r:id="" action="ppaction://media"/>
            <a:extLst>
              <a:ext uri="{FF2B5EF4-FFF2-40B4-BE49-F238E27FC236}">
                <a16:creationId xmlns:a16="http://schemas.microsoft.com/office/drawing/2014/main" id="{E5DB3623-5BC6-4F57-BF18-3FC3E39C52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05220" y="2862403"/>
            <a:ext cx="609600" cy="609600"/>
          </a:xfrm>
          <a:prstGeom prst="rect">
            <a:avLst/>
          </a:prstGeom>
        </p:spPr>
      </p:pic>
      <p:sp>
        <p:nvSpPr>
          <p:cNvPr id="51" name="Rektangel: avrundede hjørner 50">
            <a:extLst>
              <a:ext uri="{FF2B5EF4-FFF2-40B4-BE49-F238E27FC236}">
                <a16:creationId xmlns:a16="http://schemas.microsoft.com/office/drawing/2014/main" id="{293F6E1F-DDA2-46C4-8C1A-2642C219CF4B}"/>
              </a:ext>
            </a:extLst>
          </p:cNvPr>
          <p:cNvSpPr/>
          <p:nvPr/>
        </p:nvSpPr>
        <p:spPr>
          <a:xfrm>
            <a:off x="2811419" y="2193235"/>
            <a:ext cx="3762425" cy="375802"/>
          </a:xfrm>
          <a:prstGeom prst="roundRect">
            <a:avLst/>
          </a:prstGeom>
          <a:solidFill>
            <a:schemeClr val="tx1">
              <a:alpha val="1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dirty="0" err="1">
                <a:solidFill>
                  <a:schemeClr val="tx2"/>
                </a:solidFill>
              </a:rPr>
              <a:t>Delay</a:t>
            </a:r>
            <a:endParaRPr lang="nb-NO" dirty="0">
              <a:solidFill>
                <a:schemeClr val="tx2"/>
              </a:solidFill>
            </a:endParaRPr>
          </a:p>
        </p:txBody>
      </p:sp>
      <p:cxnSp>
        <p:nvCxnSpPr>
          <p:cNvPr id="52" name="Rett pilkobling 51">
            <a:extLst>
              <a:ext uri="{FF2B5EF4-FFF2-40B4-BE49-F238E27FC236}">
                <a16:creationId xmlns:a16="http://schemas.microsoft.com/office/drawing/2014/main" id="{870210D8-E828-4570-9F84-DBDE37321045}"/>
              </a:ext>
            </a:extLst>
          </p:cNvPr>
          <p:cNvCxnSpPr>
            <a:cxnSpLocks/>
          </p:cNvCxnSpPr>
          <p:nvPr/>
        </p:nvCxnSpPr>
        <p:spPr>
          <a:xfrm flipV="1">
            <a:off x="6572612" y="2370773"/>
            <a:ext cx="415271" cy="5668"/>
          </a:xfrm>
          <a:prstGeom prst="straightConnector1">
            <a:avLst/>
          </a:prstGeom>
          <a:ln w="25400">
            <a:solidFill>
              <a:schemeClr val="tx2"/>
            </a:solidFill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TekstSylinder 52">
            <a:extLst>
              <a:ext uri="{FF2B5EF4-FFF2-40B4-BE49-F238E27FC236}">
                <a16:creationId xmlns:a16="http://schemas.microsoft.com/office/drawing/2014/main" id="{DF6E8193-7E61-4182-8D52-1923200859E2}"/>
              </a:ext>
            </a:extLst>
          </p:cNvPr>
          <p:cNvSpPr txBox="1"/>
          <p:nvPr/>
        </p:nvSpPr>
        <p:spPr>
          <a:xfrm>
            <a:off x="1416027" y="2064985"/>
            <a:ext cx="80502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nb-NO" sz="2800" dirty="0">
                <a:solidFill>
                  <a:schemeClr val="tx2"/>
                </a:solidFill>
              </a:rPr>
              <a:t>x(n)</a:t>
            </a:r>
          </a:p>
        </p:txBody>
      </p:sp>
      <p:sp>
        <p:nvSpPr>
          <p:cNvPr id="54" name="TekstSylinder 53">
            <a:extLst>
              <a:ext uri="{FF2B5EF4-FFF2-40B4-BE49-F238E27FC236}">
                <a16:creationId xmlns:a16="http://schemas.microsoft.com/office/drawing/2014/main" id="{34A4E2B8-B70F-4F36-9893-9B58F6A5DB6D}"/>
              </a:ext>
            </a:extLst>
          </p:cNvPr>
          <p:cNvSpPr txBox="1"/>
          <p:nvPr/>
        </p:nvSpPr>
        <p:spPr>
          <a:xfrm>
            <a:off x="6954231" y="2045821"/>
            <a:ext cx="80502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nb-NO" sz="2800" dirty="0">
                <a:solidFill>
                  <a:schemeClr val="tx2"/>
                </a:solidFill>
              </a:rPr>
              <a:t>y(n)</a:t>
            </a:r>
          </a:p>
        </p:txBody>
      </p:sp>
      <p:sp>
        <p:nvSpPr>
          <p:cNvPr id="55" name="TekstSylinder 54">
            <a:extLst>
              <a:ext uri="{FF2B5EF4-FFF2-40B4-BE49-F238E27FC236}">
                <a16:creationId xmlns:a16="http://schemas.microsoft.com/office/drawing/2014/main" id="{EEB12DD6-1B6E-415A-83EE-9CFB72C29842}"/>
              </a:ext>
            </a:extLst>
          </p:cNvPr>
          <p:cNvSpPr txBox="1"/>
          <p:nvPr/>
        </p:nvSpPr>
        <p:spPr>
          <a:xfrm>
            <a:off x="6181583" y="1736883"/>
            <a:ext cx="159530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nb-NO" sz="2000" i="1" dirty="0" err="1">
                <a:solidFill>
                  <a:schemeClr val="tx2"/>
                </a:solidFill>
              </a:rPr>
              <a:t>audio</a:t>
            </a:r>
            <a:r>
              <a:rPr lang="nb-NO" sz="2000" i="1" dirty="0">
                <a:solidFill>
                  <a:schemeClr val="tx2"/>
                </a:solidFill>
              </a:rPr>
              <a:t> output</a:t>
            </a:r>
          </a:p>
        </p:txBody>
      </p:sp>
      <p:sp>
        <p:nvSpPr>
          <p:cNvPr id="56" name="Rektangel: avrundede hjørner 55">
            <a:extLst>
              <a:ext uri="{FF2B5EF4-FFF2-40B4-BE49-F238E27FC236}">
                <a16:creationId xmlns:a16="http://schemas.microsoft.com/office/drawing/2014/main" id="{B0B474D2-0AC4-4B10-8BF5-8D0818879897}"/>
              </a:ext>
            </a:extLst>
          </p:cNvPr>
          <p:cNvSpPr/>
          <p:nvPr/>
        </p:nvSpPr>
        <p:spPr>
          <a:xfrm>
            <a:off x="2811419" y="2697295"/>
            <a:ext cx="3762425" cy="375802"/>
          </a:xfrm>
          <a:prstGeom prst="roundRect">
            <a:avLst/>
          </a:prstGeom>
          <a:solidFill>
            <a:schemeClr val="tx1">
              <a:alpha val="1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dirty="0" err="1">
                <a:solidFill>
                  <a:schemeClr val="tx2"/>
                </a:solidFill>
              </a:rPr>
              <a:t>Delay</a:t>
            </a:r>
            <a:endParaRPr lang="nb-NO" dirty="0">
              <a:solidFill>
                <a:schemeClr val="tx2"/>
              </a:solidFill>
            </a:endParaRPr>
          </a:p>
        </p:txBody>
      </p:sp>
      <p:cxnSp>
        <p:nvCxnSpPr>
          <p:cNvPr id="57" name="Rett pilkobling 56">
            <a:extLst>
              <a:ext uri="{FF2B5EF4-FFF2-40B4-BE49-F238E27FC236}">
                <a16:creationId xmlns:a16="http://schemas.microsoft.com/office/drawing/2014/main" id="{FAB7941E-B22A-4199-B506-068A0FFF08CD}"/>
              </a:ext>
            </a:extLst>
          </p:cNvPr>
          <p:cNvCxnSpPr>
            <a:cxnSpLocks/>
          </p:cNvCxnSpPr>
          <p:nvPr/>
        </p:nvCxnSpPr>
        <p:spPr>
          <a:xfrm>
            <a:off x="2163347" y="2380221"/>
            <a:ext cx="150533" cy="0"/>
          </a:xfrm>
          <a:prstGeom prst="straightConnector1">
            <a:avLst/>
          </a:prstGeom>
          <a:ln w="25400">
            <a:solidFill>
              <a:schemeClr val="tx2"/>
            </a:solidFill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Ellipse 57">
            <a:extLst>
              <a:ext uri="{FF2B5EF4-FFF2-40B4-BE49-F238E27FC236}">
                <a16:creationId xmlns:a16="http://schemas.microsoft.com/office/drawing/2014/main" id="{9AC1C666-4072-4637-A091-45B6307EFAEC}"/>
              </a:ext>
            </a:extLst>
          </p:cNvPr>
          <p:cNvSpPr/>
          <p:nvPr/>
        </p:nvSpPr>
        <p:spPr>
          <a:xfrm>
            <a:off x="2313880" y="2249138"/>
            <a:ext cx="324024" cy="304862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59" name="TekstSylinder 58">
            <a:extLst>
              <a:ext uri="{FF2B5EF4-FFF2-40B4-BE49-F238E27FC236}">
                <a16:creationId xmlns:a16="http://schemas.microsoft.com/office/drawing/2014/main" id="{D3220EBD-5E1C-48C8-B350-E8172C36F440}"/>
              </a:ext>
            </a:extLst>
          </p:cNvPr>
          <p:cNvSpPr txBox="1"/>
          <p:nvPr/>
        </p:nvSpPr>
        <p:spPr>
          <a:xfrm>
            <a:off x="2322758" y="2199709"/>
            <a:ext cx="319318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tx2"/>
                </a:solidFill>
              </a:rPr>
              <a:t>+</a:t>
            </a:r>
          </a:p>
        </p:txBody>
      </p:sp>
      <p:cxnSp>
        <p:nvCxnSpPr>
          <p:cNvPr id="60" name="Rett pilkobling 59">
            <a:extLst>
              <a:ext uri="{FF2B5EF4-FFF2-40B4-BE49-F238E27FC236}">
                <a16:creationId xmlns:a16="http://schemas.microsoft.com/office/drawing/2014/main" id="{E3261E59-9F96-4508-A170-70E265ED2D00}"/>
              </a:ext>
            </a:extLst>
          </p:cNvPr>
          <p:cNvCxnSpPr>
            <a:cxnSpLocks/>
          </p:cNvCxnSpPr>
          <p:nvPr/>
        </p:nvCxnSpPr>
        <p:spPr>
          <a:xfrm>
            <a:off x="2644631" y="2380221"/>
            <a:ext cx="166788" cy="0"/>
          </a:xfrm>
          <a:prstGeom prst="straightConnector1">
            <a:avLst/>
          </a:prstGeom>
          <a:ln w="25400">
            <a:solidFill>
              <a:schemeClr val="tx2"/>
            </a:solidFill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Ellipse 60">
            <a:extLst>
              <a:ext uri="{FF2B5EF4-FFF2-40B4-BE49-F238E27FC236}">
                <a16:creationId xmlns:a16="http://schemas.microsoft.com/office/drawing/2014/main" id="{DE41C708-486B-47CF-B6F1-424C61931364}"/>
              </a:ext>
            </a:extLst>
          </p:cNvPr>
          <p:cNvSpPr/>
          <p:nvPr/>
        </p:nvSpPr>
        <p:spPr>
          <a:xfrm>
            <a:off x="6736347" y="2325903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cxnSp>
        <p:nvCxnSpPr>
          <p:cNvPr id="62" name="Kobling: vinkel 61">
            <a:extLst>
              <a:ext uri="{FF2B5EF4-FFF2-40B4-BE49-F238E27FC236}">
                <a16:creationId xmlns:a16="http://schemas.microsoft.com/office/drawing/2014/main" id="{AE41F33A-38A4-48FE-AF87-3AEAA31B54F0}"/>
              </a:ext>
            </a:extLst>
          </p:cNvPr>
          <p:cNvCxnSpPr>
            <a:cxnSpLocks/>
            <a:stCxn id="61" idx="4"/>
            <a:endCxn id="56" idx="3"/>
          </p:cNvCxnSpPr>
          <p:nvPr/>
        </p:nvCxnSpPr>
        <p:spPr>
          <a:xfrm rot="5400000">
            <a:off x="6456450" y="2551298"/>
            <a:ext cx="451293" cy="216503"/>
          </a:xfrm>
          <a:prstGeom prst="bentConnector2">
            <a:avLst/>
          </a:prstGeom>
          <a:ln w="25400">
            <a:solidFill>
              <a:schemeClr val="tx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Kobling: vinkel 62">
            <a:extLst>
              <a:ext uri="{FF2B5EF4-FFF2-40B4-BE49-F238E27FC236}">
                <a16:creationId xmlns:a16="http://schemas.microsoft.com/office/drawing/2014/main" id="{87EF20E4-49C8-46B4-8FF7-58316BDE27B2}"/>
              </a:ext>
            </a:extLst>
          </p:cNvPr>
          <p:cNvCxnSpPr>
            <a:cxnSpLocks/>
            <a:stCxn id="56" idx="1"/>
            <a:endCxn id="59" idx="2"/>
          </p:cNvCxnSpPr>
          <p:nvPr/>
        </p:nvCxnSpPr>
        <p:spPr>
          <a:xfrm rot="10800000">
            <a:off x="2482417" y="2569042"/>
            <a:ext cx="329002" cy="316155"/>
          </a:xfrm>
          <a:prstGeom prst="bentConnector2">
            <a:avLst/>
          </a:prstGeom>
          <a:ln w="25400">
            <a:solidFill>
              <a:schemeClr val="tx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kstSylinder 63">
            <a:extLst>
              <a:ext uri="{FF2B5EF4-FFF2-40B4-BE49-F238E27FC236}">
                <a16:creationId xmlns:a16="http://schemas.microsoft.com/office/drawing/2014/main" id="{F878DD19-BBAB-434C-A88C-1EEB556A9716}"/>
              </a:ext>
            </a:extLst>
          </p:cNvPr>
          <p:cNvSpPr txBox="1"/>
          <p:nvPr/>
        </p:nvSpPr>
        <p:spPr>
          <a:xfrm>
            <a:off x="1302331" y="1737108"/>
            <a:ext cx="143981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nb-NO" sz="2000" i="1" dirty="0" err="1">
                <a:solidFill>
                  <a:schemeClr val="tx2"/>
                </a:solidFill>
              </a:rPr>
              <a:t>audio</a:t>
            </a:r>
            <a:r>
              <a:rPr lang="nb-NO" sz="2000" i="1" dirty="0">
                <a:solidFill>
                  <a:schemeClr val="tx2"/>
                </a:solidFill>
              </a:rPr>
              <a:t> input</a:t>
            </a:r>
          </a:p>
        </p:txBody>
      </p:sp>
    </p:spTree>
    <p:extLst>
      <p:ext uri="{BB962C8B-B14F-4D97-AF65-F5344CB8AC3E}">
        <p14:creationId xmlns:p14="http://schemas.microsoft.com/office/powerpoint/2010/main" val="6711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600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" grpId="0"/>
      <p:bldP spid="34" grpId="0"/>
      <p:bldP spid="35" grpId="0"/>
      <p:bldP spid="36" grpId="0"/>
      <p:bldP spid="37" grpId="0"/>
      <p:bldP spid="51" grpId="0" animBg="1"/>
      <p:bldP spid="53" grpId="0"/>
      <p:bldP spid="54" grpId="0"/>
      <p:bldP spid="55" grpId="0"/>
      <p:bldP spid="56" grpId="0" animBg="1"/>
      <p:bldP spid="58" grpId="0" animBg="1"/>
      <p:bldP spid="59" grpId="0" animBg="1"/>
      <p:bldP spid="61" grpId="0" animBg="1"/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>
            <a:extLst>
              <a:ext uri="{FF2B5EF4-FFF2-40B4-BE49-F238E27FC236}">
                <a16:creationId xmlns:a16="http://schemas.microsoft.com/office/drawing/2014/main" id="{4CA166EA-1BB9-E09A-12E3-12C87E4E11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 sz="3800"/>
              <a:t>Allpass filter as reverberator</a:t>
            </a:r>
          </a:p>
        </p:txBody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A6333F90-D00C-6A9E-706F-CF1944FDD6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700808"/>
            <a:ext cx="7010400" cy="774699"/>
          </a:xfrm>
        </p:spPr>
        <p:txBody>
          <a:bodyPr/>
          <a:lstStyle/>
          <a:p>
            <a:pPr eaLnBrk="1" hangingPunct="1"/>
            <a:r>
              <a:rPr lang="nb-NO" altLang="en-US" sz="2000" dirty="0" err="1"/>
              <a:t>Allpass</a:t>
            </a:r>
            <a:r>
              <a:rPr lang="nb-NO" altLang="en-US" sz="2000" dirty="0"/>
              <a:t> filter lets all </a:t>
            </a:r>
            <a:r>
              <a:rPr lang="nb-NO" altLang="en-US" sz="2000" dirty="0" err="1"/>
              <a:t>frequencies</a:t>
            </a:r>
            <a:r>
              <a:rPr lang="nb-NO" altLang="en-US" sz="2000" dirty="0"/>
              <a:t> </a:t>
            </a:r>
            <a:r>
              <a:rPr lang="nb-NO" altLang="en-US" sz="2000" dirty="0" err="1"/>
              <a:t>through</a:t>
            </a:r>
            <a:r>
              <a:rPr lang="nb-NO" altLang="en-US" sz="2000" dirty="0"/>
              <a:t>, </a:t>
            </a:r>
            <a:br>
              <a:rPr lang="nb-NO" altLang="en-US" sz="2000" dirty="0"/>
            </a:br>
            <a:r>
              <a:rPr lang="nb-NO" altLang="en-US" sz="2000" dirty="0" err="1"/>
              <a:t>ideally</a:t>
            </a:r>
            <a:r>
              <a:rPr lang="nb-NO" altLang="en-US" sz="2000" dirty="0"/>
              <a:t> it has a flat </a:t>
            </a:r>
            <a:r>
              <a:rPr lang="nb-NO" altLang="en-US" sz="2000" dirty="0" err="1"/>
              <a:t>frequency</a:t>
            </a:r>
            <a:r>
              <a:rPr lang="nb-NO" altLang="en-US" sz="2000" dirty="0"/>
              <a:t> </a:t>
            </a:r>
            <a:r>
              <a:rPr lang="nb-NO" altLang="en-US" sz="2000" dirty="0" err="1"/>
              <a:t>response</a:t>
            </a:r>
            <a:endParaRPr lang="nb-NO" altLang="en-US" sz="2000" dirty="0"/>
          </a:p>
        </p:txBody>
      </p:sp>
      <p:sp>
        <p:nvSpPr>
          <p:cNvPr id="11269" name="Rectangle 46">
            <a:extLst>
              <a:ext uri="{FF2B5EF4-FFF2-40B4-BE49-F238E27FC236}">
                <a16:creationId xmlns:a16="http://schemas.microsoft.com/office/drawing/2014/main" id="{CA8FC3A8-8F62-BF65-170E-80C70CE71F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2413" y="4221088"/>
            <a:ext cx="70104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nb-NO" altLang="en-US" sz="2000" dirty="0"/>
              <a:t>Manfred Schroeder: </a:t>
            </a:r>
            <a:r>
              <a:rPr lang="nb-NO" altLang="en-US" sz="2000" dirty="0" err="1"/>
              <a:t>cascade</a:t>
            </a:r>
            <a:r>
              <a:rPr lang="nb-NO" altLang="en-US" sz="2000" dirty="0"/>
              <a:t> of </a:t>
            </a:r>
            <a:r>
              <a:rPr lang="nb-NO" altLang="en-US" sz="2000" dirty="0" err="1"/>
              <a:t>allpass</a:t>
            </a:r>
            <a:r>
              <a:rPr lang="nb-NO" altLang="en-US" sz="2000" dirty="0"/>
              <a:t> filters, series</a:t>
            </a:r>
          </a:p>
        </p:txBody>
      </p:sp>
      <p:sp>
        <p:nvSpPr>
          <p:cNvPr id="11270" name="Rectangle 105">
            <a:extLst>
              <a:ext uri="{FF2B5EF4-FFF2-40B4-BE49-F238E27FC236}">
                <a16:creationId xmlns:a16="http://schemas.microsoft.com/office/drawing/2014/main" id="{BFC4B1F6-F0A1-C09D-F698-0FEBB954B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2413" y="5660951"/>
            <a:ext cx="6505575" cy="865187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nb-NO" altLang="en-US" sz="1400" dirty="0" err="1"/>
              <a:t>Typical</a:t>
            </a:r>
            <a:r>
              <a:rPr lang="nb-NO" altLang="en-US" sz="1400" dirty="0"/>
              <a:t> </a:t>
            </a:r>
            <a:r>
              <a:rPr lang="nb-NO" altLang="en-US" sz="1400" dirty="0" err="1"/>
              <a:t>values</a:t>
            </a:r>
            <a:r>
              <a:rPr lang="nb-NO" altLang="en-US" sz="1400" dirty="0"/>
              <a:t>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nb-NO" altLang="en-US" sz="1400" dirty="0"/>
              <a:t>	g = 0.7   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nb-NO" altLang="en-US" sz="1400" dirty="0"/>
              <a:t>	M = prime </a:t>
            </a:r>
            <a:r>
              <a:rPr lang="nb-NO" altLang="en-US" sz="1400" dirty="0" err="1"/>
              <a:t>number</a:t>
            </a:r>
            <a:r>
              <a:rPr lang="nb-NO" altLang="en-US" sz="1400" dirty="0"/>
              <a:t> (in </a:t>
            </a:r>
            <a:r>
              <a:rPr lang="nb-NO" altLang="en-US" sz="1400" dirty="0" err="1"/>
              <a:t>number</a:t>
            </a:r>
            <a:r>
              <a:rPr lang="nb-NO" altLang="en-US" sz="1400" dirty="0"/>
              <a:t> of samples), e.g. M</a:t>
            </a:r>
            <a:r>
              <a:rPr lang="nb-NO" altLang="en-US" sz="1400" baseline="-25000" dirty="0"/>
              <a:t>1</a:t>
            </a:r>
            <a:r>
              <a:rPr lang="nb-NO" altLang="en-US" sz="1400" dirty="0"/>
              <a:t>=1051, M</a:t>
            </a:r>
            <a:r>
              <a:rPr lang="nb-NO" altLang="en-US" sz="1400" baseline="-25000" dirty="0"/>
              <a:t>2</a:t>
            </a:r>
            <a:r>
              <a:rPr lang="nb-NO" altLang="en-US" sz="1400" dirty="0"/>
              <a:t>=337, M</a:t>
            </a:r>
            <a:r>
              <a:rPr lang="nb-NO" altLang="en-US" sz="1400" baseline="-25000" dirty="0"/>
              <a:t>3</a:t>
            </a:r>
            <a:r>
              <a:rPr lang="nb-NO" altLang="en-US" sz="1400" dirty="0"/>
              <a:t>=113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nb-NO" altLang="en-US" sz="1400" dirty="0"/>
              <a:t>	</a:t>
            </a:r>
            <a:r>
              <a:rPr lang="nb-NO" altLang="en-US" sz="1400" dirty="0">
                <a:hlinkClick r:id="rId2"/>
              </a:rPr>
              <a:t>https://primes.utm.edu/lists/small/1000.txt</a:t>
            </a:r>
            <a:r>
              <a:rPr lang="nb-NO" altLang="en-US" sz="1400" dirty="0"/>
              <a:t> </a:t>
            </a:r>
          </a:p>
        </p:txBody>
      </p:sp>
      <p:sp>
        <p:nvSpPr>
          <p:cNvPr id="11271" name="AutoShape 106">
            <a:extLst>
              <a:ext uri="{FF2B5EF4-FFF2-40B4-BE49-F238E27FC236}">
                <a16:creationId xmlns:a16="http://schemas.microsoft.com/office/drawing/2014/main" id="{C68CD538-0BD6-73C9-2769-D17CEBE2C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3112170"/>
            <a:ext cx="144462" cy="144462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sp>
        <p:nvSpPr>
          <p:cNvPr id="11272" name="Text Box 107">
            <a:extLst>
              <a:ext uri="{FF2B5EF4-FFF2-40B4-BE49-F238E27FC236}">
                <a16:creationId xmlns:a16="http://schemas.microsoft.com/office/drawing/2014/main" id="{8D272478-D2C1-65AD-82AD-895F4B7DE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3039145"/>
            <a:ext cx="273050" cy="27463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200">
                <a:solidFill>
                  <a:schemeClr val="tx1"/>
                </a:solidFill>
              </a:rPr>
              <a:t>+</a:t>
            </a:r>
          </a:p>
        </p:txBody>
      </p:sp>
      <p:cxnSp>
        <p:nvCxnSpPr>
          <p:cNvPr id="11273" name="AutoShape 108">
            <a:extLst>
              <a:ext uri="{FF2B5EF4-FFF2-40B4-BE49-F238E27FC236}">
                <a16:creationId xmlns:a16="http://schemas.microsoft.com/office/drawing/2014/main" id="{A89187C4-8F14-3ED9-52F8-5A68C98E43A0}"/>
              </a:ext>
            </a:extLst>
          </p:cNvPr>
          <p:cNvCxnSpPr>
            <a:cxnSpLocks noChangeShapeType="1"/>
            <a:stCxn id="11274" idx="3"/>
            <a:endCxn id="11275" idx="2"/>
          </p:cNvCxnSpPr>
          <p:nvPr/>
        </p:nvCxnSpPr>
        <p:spPr bwMode="auto">
          <a:xfrm>
            <a:off x="4867275" y="3183607"/>
            <a:ext cx="13652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274" name="AutoShape 109">
            <a:extLst>
              <a:ext uri="{FF2B5EF4-FFF2-40B4-BE49-F238E27FC236}">
                <a16:creationId xmlns:a16="http://schemas.microsoft.com/office/drawing/2014/main" id="{BE38201B-FD0E-8713-6495-AC978F61B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0800" y="3039145"/>
            <a:ext cx="1006475" cy="287337"/>
          </a:xfrm>
          <a:prstGeom prst="roundRect">
            <a:avLst>
              <a:gd name="adj" fmla="val 16667"/>
            </a:avLst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600">
                <a:solidFill>
                  <a:schemeClr val="tx1"/>
                </a:solidFill>
              </a:rPr>
              <a:t>Dly (M</a:t>
            </a:r>
            <a:r>
              <a:rPr lang="nb-NO" altLang="en-US" sz="1600" baseline="-25000">
                <a:solidFill>
                  <a:schemeClr val="tx1"/>
                </a:solidFill>
              </a:rPr>
              <a:t>1</a:t>
            </a:r>
            <a:r>
              <a:rPr lang="nb-NO" altLang="en-US" sz="160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1275" name="AutoShape 110">
            <a:extLst>
              <a:ext uri="{FF2B5EF4-FFF2-40B4-BE49-F238E27FC236}">
                <a16:creationId xmlns:a16="http://schemas.microsoft.com/office/drawing/2014/main" id="{7F77E528-2262-A2A5-E462-901EFB7CA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3110582"/>
            <a:ext cx="144463" cy="144463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sp>
        <p:nvSpPr>
          <p:cNvPr id="11276" name="Text Box 111">
            <a:extLst>
              <a:ext uri="{FF2B5EF4-FFF2-40B4-BE49-F238E27FC236}">
                <a16:creationId xmlns:a16="http://schemas.microsoft.com/office/drawing/2014/main" id="{49B70F9B-15DF-3A61-704C-71F121BD4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6650" y="3039145"/>
            <a:ext cx="273050" cy="27463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200">
                <a:solidFill>
                  <a:schemeClr val="tx1"/>
                </a:solidFill>
              </a:rPr>
              <a:t>+</a:t>
            </a:r>
          </a:p>
        </p:txBody>
      </p:sp>
      <p:cxnSp>
        <p:nvCxnSpPr>
          <p:cNvPr id="11277" name="AutoShape 112">
            <a:extLst>
              <a:ext uri="{FF2B5EF4-FFF2-40B4-BE49-F238E27FC236}">
                <a16:creationId xmlns:a16="http://schemas.microsoft.com/office/drawing/2014/main" id="{41407401-85B5-8229-B017-7ED63ED61291}"/>
              </a:ext>
            </a:extLst>
          </p:cNvPr>
          <p:cNvCxnSpPr>
            <a:cxnSpLocks noChangeShapeType="1"/>
            <a:stCxn id="11271" idx="6"/>
            <a:endCxn id="11274" idx="1"/>
          </p:cNvCxnSpPr>
          <p:nvPr/>
        </p:nvCxnSpPr>
        <p:spPr bwMode="auto">
          <a:xfrm flipV="1">
            <a:off x="3708400" y="3183607"/>
            <a:ext cx="15240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278" name="AutoShape 113">
            <a:extLst>
              <a:ext uri="{FF2B5EF4-FFF2-40B4-BE49-F238E27FC236}">
                <a16:creationId xmlns:a16="http://schemas.microsoft.com/office/drawing/2014/main" id="{590EB577-F96F-3267-9CDC-97E8A9583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3538" y="2702595"/>
            <a:ext cx="368300" cy="222250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sp>
        <p:nvSpPr>
          <p:cNvPr id="11279" name="Text Box 114">
            <a:extLst>
              <a:ext uri="{FF2B5EF4-FFF2-40B4-BE49-F238E27FC236}">
                <a16:creationId xmlns:a16="http://schemas.microsoft.com/office/drawing/2014/main" id="{492129B7-0E0D-8350-41AE-EA137CFD9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1788" y="2678782"/>
            <a:ext cx="439737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000" b="1">
                <a:solidFill>
                  <a:schemeClr val="tx1"/>
                </a:solidFill>
              </a:rPr>
              <a:t>*(-g)</a:t>
            </a:r>
          </a:p>
        </p:txBody>
      </p:sp>
      <p:sp>
        <p:nvSpPr>
          <p:cNvPr id="11280" name="AutoShape 115">
            <a:extLst>
              <a:ext uri="{FF2B5EF4-FFF2-40B4-BE49-F238E27FC236}">
                <a16:creationId xmlns:a16="http://schemas.microsoft.com/office/drawing/2014/main" id="{D5F7E894-D088-3153-6456-271090517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50" y="3494757"/>
            <a:ext cx="368300" cy="222250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sp>
        <p:nvSpPr>
          <p:cNvPr id="11281" name="Text Box 116">
            <a:extLst>
              <a:ext uri="{FF2B5EF4-FFF2-40B4-BE49-F238E27FC236}">
                <a16:creationId xmlns:a16="http://schemas.microsoft.com/office/drawing/2014/main" id="{EF1C30C6-8F9A-5333-4488-F902C1AEF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5938" y="3470945"/>
            <a:ext cx="311150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000" b="1" dirty="0">
                <a:solidFill>
                  <a:schemeClr val="tx1"/>
                </a:solidFill>
              </a:rPr>
              <a:t>*g</a:t>
            </a:r>
          </a:p>
        </p:txBody>
      </p:sp>
      <p:sp>
        <p:nvSpPr>
          <p:cNvPr id="11282" name="AutoShape 117">
            <a:extLst>
              <a:ext uri="{FF2B5EF4-FFF2-40B4-BE49-F238E27FC236}">
                <a16:creationId xmlns:a16="http://schemas.microsoft.com/office/drawing/2014/main" id="{450B945A-0EBC-53C2-8751-49AB3BFE6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4788" y="3143920"/>
            <a:ext cx="79375" cy="77787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sp>
        <p:nvSpPr>
          <p:cNvPr id="11283" name="AutoShape 118">
            <a:extLst>
              <a:ext uri="{FF2B5EF4-FFF2-40B4-BE49-F238E27FC236}">
                <a16:creationId xmlns:a16="http://schemas.microsoft.com/office/drawing/2014/main" id="{29AB208C-43BA-CF6C-E173-1E5714FE2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3145507"/>
            <a:ext cx="79375" cy="77788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cxnSp>
        <p:nvCxnSpPr>
          <p:cNvPr id="11284" name="AutoShape 119">
            <a:extLst>
              <a:ext uri="{FF2B5EF4-FFF2-40B4-BE49-F238E27FC236}">
                <a16:creationId xmlns:a16="http://schemas.microsoft.com/office/drawing/2014/main" id="{BD3DF863-FF0E-C05B-EAE3-BD0D7F4EBA51}"/>
              </a:ext>
            </a:extLst>
          </p:cNvPr>
          <p:cNvCxnSpPr>
            <a:cxnSpLocks noChangeShapeType="1"/>
            <a:stCxn id="11283" idx="0"/>
            <a:endCxn id="11279" idx="1"/>
          </p:cNvCxnSpPr>
          <p:nvPr/>
        </p:nvCxnSpPr>
        <p:spPr bwMode="auto">
          <a:xfrm rot="16200000">
            <a:off x="3592513" y="2596232"/>
            <a:ext cx="344487" cy="754063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85" name="AutoShape 120">
            <a:extLst>
              <a:ext uri="{FF2B5EF4-FFF2-40B4-BE49-F238E27FC236}">
                <a16:creationId xmlns:a16="http://schemas.microsoft.com/office/drawing/2014/main" id="{ED2C1969-EA8D-73C3-244B-FFD9610C2371}"/>
              </a:ext>
            </a:extLst>
          </p:cNvPr>
          <p:cNvCxnSpPr>
            <a:cxnSpLocks noChangeShapeType="1"/>
            <a:stCxn id="11279" idx="3"/>
            <a:endCxn id="11275" idx="0"/>
          </p:cNvCxnSpPr>
          <p:nvPr/>
        </p:nvCxnSpPr>
        <p:spPr bwMode="auto">
          <a:xfrm>
            <a:off x="4581525" y="2801020"/>
            <a:ext cx="495300" cy="309562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86" name="AutoShape 121">
            <a:extLst>
              <a:ext uri="{FF2B5EF4-FFF2-40B4-BE49-F238E27FC236}">
                <a16:creationId xmlns:a16="http://schemas.microsoft.com/office/drawing/2014/main" id="{7D8946B8-B663-AAE5-46DA-13B2A712988C}"/>
              </a:ext>
            </a:extLst>
          </p:cNvPr>
          <p:cNvCxnSpPr>
            <a:cxnSpLocks noChangeShapeType="1"/>
            <a:stCxn id="11282" idx="4"/>
            <a:endCxn id="11281" idx="3"/>
          </p:cNvCxnSpPr>
          <p:nvPr/>
        </p:nvCxnSpPr>
        <p:spPr bwMode="auto">
          <a:xfrm rot="5400000">
            <a:off x="4795044" y="3063751"/>
            <a:ext cx="371475" cy="687387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87" name="AutoShape 122">
            <a:extLst>
              <a:ext uri="{FF2B5EF4-FFF2-40B4-BE49-F238E27FC236}">
                <a16:creationId xmlns:a16="http://schemas.microsoft.com/office/drawing/2014/main" id="{44EEB9CD-28F2-CE7F-E33D-440CABBFAC8A}"/>
              </a:ext>
            </a:extLst>
          </p:cNvPr>
          <p:cNvCxnSpPr>
            <a:cxnSpLocks noChangeShapeType="1"/>
            <a:stCxn id="11280" idx="2"/>
            <a:endCxn id="11271" idx="4"/>
          </p:cNvCxnSpPr>
          <p:nvPr/>
        </p:nvCxnSpPr>
        <p:spPr bwMode="auto">
          <a:xfrm rot="10800000">
            <a:off x="3636963" y="3256632"/>
            <a:ext cx="649287" cy="34925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288" name="AutoShape 123">
            <a:extLst>
              <a:ext uri="{FF2B5EF4-FFF2-40B4-BE49-F238E27FC236}">
                <a16:creationId xmlns:a16="http://schemas.microsoft.com/office/drawing/2014/main" id="{6B6E7A82-4295-794F-0128-51CB755BA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25" y="3110582"/>
            <a:ext cx="215900" cy="144463"/>
          </a:xfrm>
          <a:prstGeom prst="rightArrow">
            <a:avLst>
              <a:gd name="adj1" fmla="val 50000"/>
              <a:gd name="adj2" fmla="val 37363"/>
            </a:avLst>
          </a:prstGeom>
          <a:solidFill>
            <a:srgbClr val="38628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sp>
        <p:nvSpPr>
          <p:cNvPr id="11289" name="AutoShape 124">
            <a:extLst>
              <a:ext uri="{FF2B5EF4-FFF2-40B4-BE49-F238E27FC236}">
                <a16:creationId xmlns:a16="http://schemas.microsoft.com/office/drawing/2014/main" id="{98B08B5C-8FFB-B8D5-2E08-408CA88F95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5" y="3110582"/>
            <a:ext cx="215900" cy="144463"/>
          </a:xfrm>
          <a:prstGeom prst="rightArrow">
            <a:avLst>
              <a:gd name="adj1" fmla="val 50000"/>
              <a:gd name="adj2" fmla="val 37363"/>
            </a:avLst>
          </a:prstGeom>
          <a:solidFill>
            <a:srgbClr val="38628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cxnSp>
        <p:nvCxnSpPr>
          <p:cNvPr id="11290" name="AutoShape 125">
            <a:extLst>
              <a:ext uri="{FF2B5EF4-FFF2-40B4-BE49-F238E27FC236}">
                <a16:creationId xmlns:a16="http://schemas.microsoft.com/office/drawing/2014/main" id="{2B24B71A-48D3-81A8-0779-61B06FEA8572}"/>
              </a:ext>
            </a:extLst>
          </p:cNvPr>
          <p:cNvCxnSpPr>
            <a:cxnSpLocks noChangeShapeType="1"/>
            <a:stCxn id="11289" idx="3"/>
            <a:endCxn id="11283" idx="2"/>
          </p:cNvCxnSpPr>
          <p:nvPr/>
        </p:nvCxnSpPr>
        <p:spPr bwMode="auto">
          <a:xfrm>
            <a:off x="3203575" y="3183607"/>
            <a:ext cx="144463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91" name="AutoShape 126">
            <a:extLst>
              <a:ext uri="{FF2B5EF4-FFF2-40B4-BE49-F238E27FC236}">
                <a16:creationId xmlns:a16="http://schemas.microsoft.com/office/drawing/2014/main" id="{36F63463-C6FF-F6FB-B0A8-6139678337AF}"/>
              </a:ext>
            </a:extLst>
          </p:cNvPr>
          <p:cNvCxnSpPr>
            <a:cxnSpLocks noChangeShapeType="1"/>
            <a:stCxn id="11275" idx="6"/>
            <a:endCxn id="11282" idx="2"/>
          </p:cNvCxnSpPr>
          <p:nvPr/>
        </p:nvCxnSpPr>
        <p:spPr bwMode="auto">
          <a:xfrm>
            <a:off x="5148263" y="3183607"/>
            <a:ext cx="13652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92" name="AutoShape 127">
            <a:extLst>
              <a:ext uri="{FF2B5EF4-FFF2-40B4-BE49-F238E27FC236}">
                <a16:creationId xmlns:a16="http://schemas.microsoft.com/office/drawing/2014/main" id="{4EFC68D5-4413-159F-B23C-99DE30599FF1}"/>
              </a:ext>
            </a:extLst>
          </p:cNvPr>
          <p:cNvCxnSpPr>
            <a:cxnSpLocks noChangeShapeType="1"/>
            <a:stCxn id="11283" idx="6"/>
            <a:endCxn id="11271" idx="2"/>
          </p:cNvCxnSpPr>
          <p:nvPr/>
        </p:nvCxnSpPr>
        <p:spPr bwMode="auto">
          <a:xfrm>
            <a:off x="3427413" y="3185195"/>
            <a:ext cx="13652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93" name="AutoShape 128">
            <a:extLst>
              <a:ext uri="{FF2B5EF4-FFF2-40B4-BE49-F238E27FC236}">
                <a16:creationId xmlns:a16="http://schemas.microsoft.com/office/drawing/2014/main" id="{659117BC-0485-D9E0-09BB-B56A89EEB907}"/>
              </a:ext>
            </a:extLst>
          </p:cNvPr>
          <p:cNvCxnSpPr>
            <a:cxnSpLocks noChangeShapeType="1"/>
            <a:stCxn id="11282" idx="6"/>
            <a:endCxn id="11288" idx="1"/>
          </p:cNvCxnSpPr>
          <p:nvPr/>
        </p:nvCxnSpPr>
        <p:spPr bwMode="auto">
          <a:xfrm>
            <a:off x="5364163" y="3183607"/>
            <a:ext cx="144462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294" name="Rectangle 130">
            <a:extLst>
              <a:ext uri="{FF2B5EF4-FFF2-40B4-BE49-F238E27FC236}">
                <a16:creationId xmlns:a16="http://schemas.microsoft.com/office/drawing/2014/main" id="{3478E379-3258-7D92-B862-25C27E276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8688" y="2924845"/>
            <a:ext cx="1801812" cy="4318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nb-NO" altLang="en-US" sz="1300" dirty="0"/>
              <a:t>g = </a:t>
            </a:r>
            <a:r>
              <a:rPr lang="nb-NO" altLang="en-US" sz="1300" dirty="0" err="1"/>
              <a:t>coefficient</a:t>
            </a:r>
            <a:r>
              <a:rPr lang="nb-NO" altLang="en-US" sz="1300" dirty="0"/>
              <a:t> (</a:t>
            </a:r>
            <a:r>
              <a:rPr lang="nb-NO" altLang="en-US" sz="1300" dirty="0" err="1"/>
              <a:t>gain</a:t>
            </a:r>
            <a:r>
              <a:rPr lang="nb-NO" altLang="en-US" sz="1300" dirty="0"/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nb-NO" altLang="en-US" sz="1300" dirty="0"/>
              <a:t>M = </a:t>
            </a:r>
            <a:r>
              <a:rPr lang="nb-NO" altLang="en-US" sz="1300" dirty="0" err="1"/>
              <a:t>delay</a:t>
            </a:r>
            <a:r>
              <a:rPr lang="nb-NO" altLang="en-US" sz="1300" dirty="0"/>
              <a:t> time</a:t>
            </a:r>
          </a:p>
        </p:txBody>
      </p:sp>
      <p:sp>
        <p:nvSpPr>
          <p:cNvPr id="11295" name="AutoShape 48">
            <a:extLst>
              <a:ext uri="{FF2B5EF4-FFF2-40B4-BE49-F238E27FC236}">
                <a16:creationId xmlns:a16="http://schemas.microsoft.com/office/drawing/2014/main" id="{0DB0211B-619E-E73A-43A6-1E00E1BAC1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8563" y="5043413"/>
            <a:ext cx="144462" cy="144463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sp>
        <p:nvSpPr>
          <p:cNvPr id="11296" name="Text Box 49">
            <a:extLst>
              <a:ext uri="{FF2B5EF4-FFF2-40B4-BE49-F238E27FC236}">
                <a16:creationId xmlns:a16="http://schemas.microsoft.com/office/drawing/2014/main" id="{150305BB-3B2C-D402-9463-D7F348CE5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1888" y="4968801"/>
            <a:ext cx="273050" cy="27463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200">
                <a:solidFill>
                  <a:schemeClr val="tx1"/>
                </a:solidFill>
              </a:rPr>
              <a:t>+</a:t>
            </a:r>
          </a:p>
        </p:txBody>
      </p:sp>
      <p:cxnSp>
        <p:nvCxnSpPr>
          <p:cNvPr id="11297" name="AutoShape 50">
            <a:extLst>
              <a:ext uri="{FF2B5EF4-FFF2-40B4-BE49-F238E27FC236}">
                <a16:creationId xmlns:a16="http://schemas.microsoft.com/office/drawing/2014/main" id="{0B74D154-3181-3E05-F3C3-15CBA3113322}"/>
              </a:ext>
            </a:extLst>
          </p:cNvPr>
          <p:cNvCxnSpPr>
            <a:cxnSpLocks noChangeShapeType="1"/>
            <a:stCxn id="11298" idx="3"/>
            <a:endCxn id="11299" idx="2"/>
          </p:cNvCxnSpPr>
          <p:nvPr/>
        </p:nvCxnSpPr>
        <p:spPr bwMode="auto">
          <a:xfrm>
            <a:off x="3562350" y="5114851"/>
            <a:ext cx="13017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298" name="AutoShape 51">
            <a:extLst>
              <a:ext uri="{FF2B5EF4-FFF2-40B4-BE49-F238E27FC236}">
                <a16:creationId xmlns:a16="http://schemas.microsoft.com/office/drawing/2014/main" id="{330CDFF7-4349-ECA2-85FA-CBF36BE5B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5263" y="4970388"/>
            <a:ext cx="827087" cy="287338"/>
          </a:xfrm>
          <a:prstGeom prst="roundRect">
            <a:avLst>
              <a:gd name="adj" fmla="val 16667"/>
            </a:avLst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600">
                <a:solidFill>
                  <a:schemeClr val="tx1"/>
                </a:solidFill>
              </a:rPr>
              <a:t>Dly (M</a:t>
            </a:r>
            <a:r>
              <a:rPr lang="nb-NO" altLang="en-US" sz="1600" baseline="-25000">
                <a:solidFill>
                  <a:schemeClr val="tx1"/>
                </a:solidFill>
              </a:rPr>
              <a:t>1</a:t>
            </a:r>
            <a:r>
              <a:rPr lang="nb-NO" altLang="en-US" sz="160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1299" name="AutoShape 52">
            <a:extLst>
              <a:ext uri="{FF2B5EF4-FFF2-40B4-BE49-F238E27FC236}">
                <a16:creationId xmlns:a16="http://schemas.microsoft.com/office/drawing/2014/main" id="{28176268-9BBD-D94B-96A4-687EE3EB8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2525" y="5041826"/>
            <a:ext cx="144463" cy="144462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sp>
        <p:nvSpPr>
          <p:cNvPr id="11300" name="Text Box 53">
            <a:extLst>
              <a:ext uri="{FF2B5EF4-FFF2-40B4-BE49-F238E27FC236}">
                <a16:creationId xmlns:a16="http://schemas.microsoft.com/office/drawing/2014/main" id="{CB28E74B-24BD-0E1E-EDAF-4C64C0FF7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4970388"/>
            <a:ext cx="273050" cy="274638"/>
          </a:xfrm>
          <a:prstGeom prst="rect">
            <a:avLst/>
          </a:prstGeom>
          <a:solidFill>
            <a:srgbClr val="386288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200">
                <a:solidFill>
                  <a:schemeClr val="tx1"/>
                </a:solidFill>
              </a:rPr>
              <a:t>+</a:t>
            </a:r>
          </a:p>
        </p:txBody>
      </p:sp>
      <p:cxnSp>
        <p:nvCxnSpPr>
          <p:cNvPr id="11301" name="AutoShape 54">
            <a:extLst>
              <a:ext uri="{FF2B5EF4-FFF2-40B4-BE49-F238E27FC236}">
                <a16:creationId xmlns:a16="http://schemas.microsoft.com/office/drawing/2014/main" id="{8272694A-4F69-5E04-BEEF-214FBFE665C6}"/>
              </a:ext>
            </a:extLst>
          </p:cNvPr>
          <p:cNvCxnSpPr>
            <a:cxnSpLocks noChangeShapeType="1"/>
            <a:stCxn id="11295" idx="6"/>
            <a:endCxn id="11298" idx="1"/>
          </p:cNvCxnSpPr>
          <p:nvPr/>
        </p:nvCxnSpPr>
        <p:spPr bwMode="auto">
          <a:xfrm flipV="1">
            <a:off x="2613025" y="5114851"/>
            <a:ext cx="122238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302" name="AutoShape 55">
            <a:extLst>
              <a:ext uri="{FF2B5EF4-FFF2-40B4-BE49-F238E27FC236}">
                <a16:creationId xmlns:a16="http://schemas.microsoft.com/office/drawing/2014/main" id="{EE951AB3-E6C6-E75D-24F3-5A637DCEF4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0688" y="4633838"/>
            <a:ext cx="458787" cy="222250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sp>
        <p:nvSpPr>
          <p:cNvPr id="11303" name="Text Box 56">
            <a:extLst>
              <a:ext uri="{FF2B5EF4-FFF2-40B4-BE49-F238E27FC236}">
                <a16:creationId xmlns:a16="http://schemas.microsoft.com/office/drawing/2014/main" id="{1854B69B-25A9-5634-4FD1-84B8F7F85B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9413" y="4617963"/>
            <a:ext cx="514350" cy="24606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000" b="1">
                <a:solidFill>
                  <a:schemeClr val="tx1"/>
                </a:solidFill>
              </a:rPr>
              <a:t>*(-g1)</a:t>
            </a:r>
          </a:p>
        </p:txBody>
      </p:sp>
      <p:sp>
        <p:nvSpPr>
          <p:cNvPr id="11304" name="AutoShape 57">
            <a:extLst>
              <a:ext uri="{FF2B5EF4-FFF2-40B4-BE49-F238E27FC236}">
                <a16:creationId xmlns:a16="http://schemas.microsoft.com/office/drawing/2014/main" id="{1E1240C0-2484-8C81-6CB2-C64453D5A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3700" y="5426001"/>
            <a:ext cx="442913" cy="222250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sp>
        <p:nvSpPr>
          <p:cNvPr id="11305" name="Text Box 58">
            <a:extLst>
              <a:ext uri="{FF2B5EF4-FFF2-40B4-BE49-F238E27FC236}">
                <a16:creationId xmlns:a16="http://schemas.microsoft.com/office/drawing/2014/main" id="{D2CE0202-51FD-46AA-D815-E5D296E62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2275" y="5400601"/>
            <a:ext cx="384175" cy="24606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000" b="1" dirty="0">
                <a:solidFill>
                  <a:schemeClr val="tx1"/>
                </a:solidFill>
              </a:rPr>
              <a:t>*g1</a:t>
            </a:r>
          </a:p>
        </p:txBody>
      </p:sp>
      <p:sp>
        <p:nvSpPr>
          <p:cNvPr id="11306" name="AutoShape 60">
            <a:extLst>
              <a:ext uri="{FF2B5EF4-FFF2-40B4-BE49-F238E27FC236}">
                <a16:creationId xmlns:a16="http://schemas.microsoft.com/office/drawing/2014/main" id="{59873ABA-5F82-8AB5-FC4A-581CBBD7D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5525" y="5098976"/>
            <a:ext cx="42863" cy="42862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cxnSp>
        <p:nvCxnSpPr>
          <p:cNvPr id="11307" name="AutoShape 61">
            <a:extLst>
              <a:ext uri="{FF2B5EF4-FFF2-40B4-BE49-F238E27FC236}">
                <a16:creationId xmlns:a16="http://schemas.microsoft.com/office/drawing/2014/main" id="{DC310394-7F1B-E8C9-8800-4A4BBFBE3C67}"/>
              </a:ext>
            </a:extLst>
          </p:cNvPr>
          <p:cNvCxnSpPr>
            <a:cxnSpLocks noChangeShapeType="1"/>
            <a:stCxn id="11306" idx="0"/>
            <a:endCxn id="11302" idx="2"/>
          </p:cNvCxnSpPr>
          <p:nvPr/>
        </p:nvCxnSpPr>
        <p:spPr bwMode="auto">
          <a:xfrm rot="5400000" flipH="1" flipV="1">
            <a:off x="2462212" y="4600501"/>
            <a:ext cx="354013" cy="642938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308" name="AutoShape 62">
            <a:extLst>
              <a:ext uri="{FF2B5EF4-FFF2-40B4-BE49-F238E27FC236}">
                <a16:creationId xmlns:a16="http://schemas.microsoft.com/office/drawing/2014/main" id="{C9A0DC69-7792-B3E4-5215-840AA66F8CC6}"/>
              </a:ext>
            </a:extLst>
          </p:cNvPr>
          <p:cNvCxnSpPr>
            <a:cxnSpLocks noChangeShapeType="1"/>
            <a:stCxn id="11302" idx="6"/>
            <a:endCxn id="11299" idx="0"/>
          </p:cNvCxnSpPr>
          <p:nvPr/>
        </p:nvCxnSpPr>
        <p:spPr bwMode="auto">
          <a:xfrm>
            <a:off x="3419475" y="4744963"/>
            <a:ext cx="344488" cy="296863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309" name="AutoShape 63">
            <a:extLst>
              <a:ext uri="{FF2B5EF4-FFF2-40B4-BE49-F238E27FC236}">
                <a16:creationId xmlns:a16="http://schemas.microsoft.com/office/drawing/2014/main" id="{05E69B01-B43B-C5B7-12F1-3C125BA5E907}"/>
              </a:ext>
            </a:extLst>
          </p:cNvPr>
          <p:cNvCxnSpPr>
            <a:cxnSpLocks noChangeShapeType="1"/>
            <a:stCxn id="11347" idx="4"/>
            <a:endCxn id="11304" idx="6"/>
          </p:cNvCxnSpPr>
          <p:nvPr/>
        </p:nvCxnSpPr>
        <p:spPr bwMode="auto">
          <a:xfrm rot="5400000">
            <a:off x="3459163" y="5051351"/>
            <a:ext cx="403225" cy="568325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310" name="AutoShape 64">
            <a:extLst>
              <a:ext uri="{FF2B5EF4-FFF2-40B4-BE49-F238E27FC236}">
                <a16:creationId xmlns:a16="http://schemas.microsoft.com/office/drawing/2014/main" id="{BC9901E9-AE40-7E66-9CF2-2A564DECEE55}"/>
              </a:ext>
            </a:extLst>
          </p:cNvPr>
          <p:cNvCxnSpPr>
            <a:cxnSpLocks noChangeShapeType="1"/>
            <a:stCxn id="11304" idx="2"/>
            <a:endCxn id="11295" idx="4"/>
          </p:cNvCxnSpPr>
          <p:nvPr/>
        </p:nvCxnSpPr>
        <p:spPr bwMode="auto">
          <a:xfrm rot="10800000">
            <a:off x="2540000" y="5187876"/>
            <a:ext cx="393700" cy="34925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311" name="AutoShape 67">
            <a:extLst>
              <a:ext uri="{FF2B5EF4-FFF2-40B4-BE49-F238E27FC236}">
                <a16:creationId xmlns:a16="http://schemas.microsoft.com/office/drawing/2014/main" id="{87BBFC64-9124-AE4D-CEBD-7BA560E9FAF6}"/>
              </a:ext>
            </a:extLst>
          </p:cNvPr>
          <p:cNvCxnSpPr>
            <a:cxnSpLocks noChangeShapeType="1"/>
            <a:endCxn id="11295" idx="2"/>
          </p:cNvCxnSpPr>
          <p:nvPr/>
        </p:nvCxnSpPr>
        <p:spPr bwMode="auto">
          <a:xfrm flipV="1">
            <a:off x="2159000" y="5116438"/>
            <a:ext cx="309563" cy="63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312" name="AutoShape 68">
            <a:extLst>
              <a:ext uri="{FF2B5EF4-FFF2-40B4-BE49-F238E27FC236}">
                <a16:creationId xmlns:a16="http://schemas.microsoft.com/office/drawing/2014/main" id="{ED358788-2D81-208F-77A9-272A7A4AA659}"/>
              </a:ext>
            </a:extLst>
          </p:cNvPr>
          <p:cNvCxnSpPr>
            <a:cxnSpLocks noChangeShapeType="1"/>
            <a:stCxn id="11332" idx="6"/>
          </p:cNvCxnSpPr>
          <p:nvPr/>
        </p:nvCxnSpPr>
        <p:spPr bwMode="auto">
          <a:xfrm>
            <a:off x="7148513" y="5114851"/>
            <a:ext cx="260350" cy="47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313" name="AutoShape 69">
            <a:extLst>
              <a:ext uri="{FF2B5EF4-FFF2-40B4-BE49-F238E27FC236}">
                <a16:creationId xmlns:a16="http://schemas.microsoft.com/office/drawing/2014/main" id="{BE771A18-B945-CC99-4759-168EF0D1E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3850" y="5040238"/>
            <a:ext cx="144463" cy="144463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sp>
        <p:nvSpPr>
          <p:cNvPr id="11314" name="Text Box 70">
            <a:extLst>
              <a:ext uri="{FF2B5EF4-FFF2-40B4-BE49-F238E27FC236}">
                <a16:creationId xmlns:a16="http://schemas.microsoft.com/office/drawing/2014/main" id="{5E83EECA-FD72-6933-6CAE-063B3D0EA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6700" y="4978326"/>
            <a:ext cx="273050" cy="274637"/>
          </a:xfrm>
          <a:prstGeom prst="rect">
            <a:avLst/>
          </a:prstGeom>
          <a:solidFill>
            <a:srgbClr val="386288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200">
                <a:solidFill>
                  <a:schemeClr val="tx1"/>
                </a:solidFill>
              </a:rPr>
              <a:t>+</a:t>
            </a:r>
          </a:p>
        </p:txBody>
      </p:sp>
      <p:cxnSp>
        <p:nvCxnSpPr>
          <p:cNvPr id="11315" name="AutoShape 71">
            <a:extLst>
              <a:ext uri="{FF2B5EF4-FFF2-40B4-BE49-F238E27FC236}">
                <a16:creationId xmlns:a16="http://schemas.microsoft.com/office/drawing/2014/main" id="{F888A880-130A-B483-68B2-FF4879454511}"/>
              </a:ext>
            </a:extLst>
          </p:cNvPr>
          <p:cNvCxnSpPr>
            <a:cxnSpLocks noChangeShapeType="1"/>
            <a:stCxn id="11316" idx="3"/>
            <a:endCxn id="11317" idx="2"/>
          </p:cNvCxnSpPr>
          <p:nvPr/>
        </p:nvCxnSpPr>
        <p:spPr bwMode="auto">
          <a:xfrm>
            <a:off x="5219700" y="5114851"/>
            <a:ext cx="14287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316" name="AutoShape 72">
            <a:extLst>
              <a:ext uri="{FF2B5EF4-FFF2-40B4-BE49-F238E27FC236}">
                <a16:creationId xmlns:a16="http://schemas.microsoft.com/office/drawing/2014/main" id="{CAFF288C-902E-EE40-6F1A-816292375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1025" y="4970388"/>
            <a:ext cx="828675" cy="287338"/>
          </a:xfrm>
          <a:prstGeom prst="roundRect">
            <a:avLst>
              <a:gd name="adj" fmla="val 16667"/>
            </a:avLst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600">
                <a:solidFill>
                  <a:schemeClr val="tx1"/>
                </a:solidFill>
              </a:rPr>
              <a:t>Dly (M</a:t>
            </a:r>
            <a:r>
              <a:rPr lang="nb-NO" altLang="en-US" sz="1600" baseline="-25000">
                <a:solidFill>
                  <a:schemeClr val="tx1"/>
                </a:solidFill>
              </a:rPr>
              <a:t>2</a:t>
            </a:r>
            <a:r>
              <a:rPr lang="nb-NO" altLang="en-US" sz="160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1317" name="AutoShape 73">
            <a:extLst>
              <a:ext uri="{FF2B5EF4-FFF2-40B4-BE49-F238E27FC236}">
                <a16:creationId xmlns:a16="http://schemas.microsoft.com/office/drawing/2014/main" id="{6800F660-704C-5331-5F42-D664FB5D0B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2575" y="5041826"/>
            <a:ext cx="144463" cy="144462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sp>
        <p:nvSpPr>
          <p:cNvPr id="11318" name="Text Box 74">
            <a:extLst>
              <a:ext uri="{FF2B5EF4-FFF2-40B4-BE49-F238E27FC236}">
                <a16:creationId xmlns:a16="http://schemas.microsoft.com/office/drawing/2014/main" id="{6E172CF5-FAC1-E5D5-522B-6E1EC1CE0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5900" y="4968801"/>
            <a:ext cx="273050" cy="27463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200">
                <a:solidFill>
                  <a:schemeClr val="tx1"/>
                </a:solidFill>
              </a:rPr>
              <a:t>+</a:t>
            </a:r>
          </a:p>
        </p:txBody>
      </p:sp>
      <p:cxnSp>
        <p:nvCxnSpPr>
          <p:cNvPr id="11319" name="AutoShape 75">
            <a:extLst>
              <a:ext uri="{FF2B5EF4-FFF2-40B4-BE49-F238E27FC236}">
                <a16:creationId xmlns:a16="http://schemas.microsoft.com/office/drawing/2014/main" id="{BB65571C-1145-C2D0-5B16-F8834F052493}"/>
              </a:ext>
            </a:extLst>
          </p:cNvPr>
          <p:cNvCxnSpPr>
            <a:cxnSpLocks noChangeShapeType="1"/>
            <a:stCxn id="11313" idx="6"/>
            <a:endCxn id="11316" idx="1"/>
          </p:cNvCxnSpPr>
          <p:nvPr/>
        </p:nvCxnSpPr>
        <p:spPr bwMode="auto">
          <a:xfrm>
            <a:off x="4278313" y="5113263"/>
            <a:ext cx="112712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320" name="AutoShape 76">
            <a:extLst>
              <a:ext uri="{FF2B5EF4-FFF2-40B4-BE49-F238E27FC236}">
                <a16:creationId xmlns:a16="http://schemas.microsoft.com/office/drawing/2014/main" id="{745EE04C-3754-AD82-67D4-CA8C15716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1538" y="4627488"/>
            <a:ext cx="431800" cy="222250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sp>
        <p:nvSpPr>
          <p:cNvPr id="11321" name="Text Box 77">
            <a:extLst>
              <a:ext uri="{FF2B5EF4-FFF2-40B4-BE49-F238E27FC236}">
                <a16:creationId xmlns:a16="http://schemas.microsoft.com/office/drawing/2014/main" id="{477F70FA-BDF3-F421-465E-FDA79866F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1850" y="4603676"/>
            <a:ext cx="514350" cy="24606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000" b="1">
                <a:solidFill>
                  <a:schemeClr val="tx1"/>
                </a:solidFill>
              </a:rPr>
              <a:t>*(-g2)</a:t>
            </a:r>
          </a:p>
        </p:txBody>
      </p:sp>
      <p:sp>
        <p:nvSpPr>
          <p:cNvPr id="11322" name="AutoShape 78">
            <a:extLst>
              <a:ext uri="{FF2B5EF4-FFF2-40B4-BE49-F238E27FC236}">
                <a16:creationId xmlns:a16="http://schemas.microsoft.com/office/drawing/2014/main" id="{2F5C2512-7F9D-4E86-B999-18638696B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5663" y="5426001"/>
            <a:ext cx="423862" cy="222250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sp>
        <p:nvSpPr>
          <p:cNvPr id="11323" name="Text Box 79">
            <a:extLst>
              <a:ext uri="{FF2B5EF4-FFF2-40B4-BE49-F238E27FC236}">
                <a16:creationId xmlns:a16="http://schemas.microsoft.com/office/drawing/2014/main" id="{D53910EF-4B6E-E200-F25E-253A741E0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650" y="5408538"/>
            <a:ext cx="382588" cy="24606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000" b="1">
                <a:solidFill>
                  <a:schemeClr val="tx1"/>
                </a:solidFill>
              </a:rPr>
              <a:t>*g2</a:t>
            </a:r>
          </a:p>
        </p:txBody>
      </p:sp>
      <p:cxnSp>
        <p:nvCxnSpPr>
          <p:cNvPr id="11324" name="AutoShape 82">
            <a:extLst>
              <a:ext uri="{FF2B5EF4-FFF2-40B4-BE49-F238E27FC236}">
                <a16:creationId xmlns:a16="http://schemas.microsoft.com/office/drawing/2014/main" id="{33C4C029-1F20-8EA5-D7C0-5D1A4289A1D8}"/>
              </a:ext>
            </a:extLst>
          </p:cNvPr>
          <p:cNvCxnSpPr>
            <a:cxnSpLocks noChangeShapeType="1"/>
            <a:stCxn id="11347" idx="0"/>
            <a:endCxn id="11320" idx="2"/>
          </p:cNvCxnSpPr>
          <p:nvPr/>
        </p:nvCxnSpPr>
        <p:spPr bwMode="auto">
          <a:xfrm rot="5400000" flipH="1" flipV="1">
            <a:off x="4137025" y="4546526"/>
            <a:ext cx="352425" cy="73660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325" name="AutoShape 83">
            <a:extLst>
              <a:ext uri="{FF2B5EF4-FFF2-40B4-BE49-F238E27FC236}">
                <a16:creationId xmlns:a16="http://schemas.microsoft.com/office/drawing/2014/main" id="{B239C99D-E716-C99C-A54B-22A48D91272F}"/>
              </a:ext>
            </a:extLst>
          </p:cNvPr>
          <p:cNvCxnSpPr>
            <a:cxnSpLocks noChangeShapeType="1"/>
            <a:stCxn id="11320" idx="6"/>
            <a:endCxn id="11317" idx="0"/>
          </p:cNvCxnSpPr>
          <p:nvPr/>
        </p:nvCxnSpPr>
        <p:spPr bwMode="auto">
          <a:xfrm>
            <a:off x="5113338" y="4738613"/>
            <a:ext cx="322262" cy="303213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326" name="AutoShape 84">
            <a:extLst>
              <a:ext uri="{FF2B5EF4-FFF2-40B4-BE49-F238E27FC236}">
                <a16:creationId xmlns:a16="http://schemas.microsoft.com/office/drawing/2014/main" id="{08EB2839-AC2C-99F8-BED1-FEBFD1CF609F}"/>
              </a:ext>
            </a:extLst>
          </p:cNvPr>
          <p:cNvCxnSpPr>
            <a:cxnSpLocks noChangeShapeType="1"/>
            <a:stCxn id="11346" idx="4"/>
            <a:endCxn id="11323" idx="3"/>
          </p:cNvCxnSpPr>
          <p:nvPr/>
        </p:nvCxnSpPr>
        <p:spPr bwMode="auto">
          <a:xfrm rot="5400000">
            <a:off x="5144294" y="5066432"/>
            <a:ext cx="396875" cy="534987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327" name="AutoShape 85">
            <a:extLst>
              <a:ext uri="{FF2B5EF4-FFF2-40B4-BE49-F238E27FC236}">
                <a16:creationId xmlns:a16="http://schemas.microsoft.com/office/drawing/2014/main" id="{D894C1F1-3AD6-6EFD-B3FC-C7F232C0DE5D}"/>
              </a:ext>
            </a:extLst>
          </p:cNvPr>
          <p:cNvCxnSpPr>
            <a:cxnSpLocks noChangeShapeType="1"/>
            <a:stCxn id="11322" idx="2"/>
            <a:endCxn id="11313" idx="4"/>
          </p:cNvCxnSpPr>
          <p:nvPr/>
        </p:nvCxnSpPr>
        <p:spPr bwMode="auto">
          <a:xfrm rot="10800000">
            <a:off x="4205288" y="5184701"/>
            <a:ext cx="460375" cy="352425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328" name="AutoShape 86">
            <a:extLst>
              <a:ext uri="{FF2B5EF4-FFF2-40B4-BE49-F238E27FC236}">
                <a16:creationId xmlns:a16="http://schemas.microsoft.com/office/drawing/2014/main" id="{960AF5BC-DAE8-3DD5-42B2-DD0EFD62A4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4375" y="5043413"/>
            <a:ext cx="144463" cy="144463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sp>
        <p:nvSpPr>
          <p:cNvPr id="11329" name="Text Box 87">
            <a:extLst>
              <a:ext uri="{FF2B5EF4-FFF2-40B4-BE49-F238E27FC236}">
                <a16:creationId xmlns:a16="http://schemas.microsoft.com/office/drawing/2014/main" id="{A50DC0A6-4608-92A6-AF35-90CE58495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8813" y="4978326"/>
            <a:ext cx="273050" cy="27463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200">
                <a:solidFill>
                  <a:schemeClr val="tx1"/>
                </a:solidFill>
              </a:rPr>
              <a:t>+</a:t>
            </a:r>
          </a:p>
        </p:txBody>
      </p:sp>
      <p:cxnSp>
        <p:nvCxnSpPr>
          <p:cNvPr id="11330" name="AutoShape 88">
            <a:extLst>
              <a:ext uri="{FF2B5EF4-FFF2-40B4-BE49-F238E27FC236}">
                <a16:creationId xmlns:a16="http://schemas.microsoft.com/office/drawing/2014/main" id="{CB82729E-AF06-8262-445D-04B21E2D537A}"/>
              </a:ext>
            </a:extLst>
          </p:cNvPr>
          <p:cNvCxnSpPr>
            <a:cxnSpLocks noChangeShapeType="1"/>
            <a:stCxn id="11331" idx="3"/>
            <a:endCxn id="11332" idx="2"/>
          </p:cNvCxnSpPr>
          <p:nvPr/>
        </p:nvCxnSpPr>
        <p:spPr bwMode="auto">
          <a:xfrm>
            <a:off x="6875463" y="5114851"/>
            <a:ext cx="12858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331" name="AutoShape 89">
            <a:extLst>
              <a:ext uri="{FF2B5EF4-FFF2-40B4-BE49-F238E27FC236}">
                <a16:creationId xmlns:a16="http://schemas.microsoft.com/office/drawing/2014/main" id="{78FFC854-F0C0-699E-28A1-731BCA93EE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6788" y="4970388"/>
            <a:ext cx="828675" cy="287338"/>
          </a:xfrm>
          <a:prstGeom prst="roundRect">
            <a:avLst>
              <a:gd name="adj" fmla="val 16667"/>
            </a:avLst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600">
                <a:solidFill>
                  <a:schemeClr val="tx1"/>
                </a:solidFill>
              </a:rPr>
              <a:t>Dly (M</a:t>
            </a:r>
            <a:r>
              <a:rPr lang="nb-NO" altLang="en-US" sz="1600" baseline="-25000">
                <a:solidFill>
                  <a:schemeClr val="tx1"/>
                </a:solidFill>
              </a:rPr>
              <a:t>3</a:t>
            </a:r>
            <a:r>
              <a:rPr lang="nb-NO" altLang="en-US" sz="160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1332" name="AutoShape 90">
            <a:extLst>
              <a:ext uri="{FF2B5EF4-FFF2-40B4-BE49-F238E27FC236}">
                <a16:creationId xmlns:a16="http://schemas.microsoft.com/office/drawing/2014/main" id="{E22A7D84-3175-5654-D901-A65AA5A0DE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4050" y="5041826"/>
            <a:ext cx="144463" cy="144462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sp>
        <p:nvSpPr>
          <p:cNvPr id="11333" name="Text Box 91">
            <a:extLst>
              <a:ext uri="{FF2B5EF4-FFF2-40B4-BE49-F238E27FC236}">
                <a16:creationId xmlns:a16="http://schemas.microsoft.com/office/drawing/2014/main" id="{8B3FB164-0741-175E-5791-B76BBCF15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7375" y="4973563"/>
            <a:ext cx="273050" cy="2746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200">
                <a:solidFill>
                  <a:schemeClr val="tx1"/>
                </a:solidFill>
              </a:rPr>
              <a:t>+</a:t>
            </a:r>
          </a:p>
        </p:txBody>
      </p:sp>
      <p:cxnSp>
        <p:nvCxnSpPr>
          <p:cNvPr id="11334" name="AutoShape 92">
            <a:extLst>
              <a:ext uri="{FF2B5EF4-FFF2-40B4-BE49-F238E27FC236}">
                <a16:creationId xmlns:a16="http://schemas.microsoft.com/office/drawing/2014/main" id="{5B92C2D5-09D9-E25B-D683-4BADF9B6E492}"/>
              </a:ext>
            </a:extLst>
          </p:cNvPr>
          <p:cNvCxnSpPr>
            <a:cxnSpLocks noChangeShapeType="1"/>
            <a:stCxn id="11328" idx="6"/>
            <a:endCxn id="11331" idx="1"/>
          </p:cNvCxnSpPr>
          <p:nvPr/>
        </p:nvCxnSpPr>
        <p:spPr bwMode="auto">
          <a:xfrm flipV="1">
            <a:off x="5938838" y="5114851"/>
            <a:ext cx="107950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335" name="AutoShape 93">
            <a:extLst>
              <a:ext uri="{FF2B5EF4-FFF2-40B4-BE49-F238E27FC236}">
                <a16:creationId xmlns:a16="http://schemas.microsoft.com/office/drawing/2014/main" id="{B526C774-76CD-6C48-601C-73726222D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75" y="4633838"/>
            <a:ext cx="420688" cy="222250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sp>
        <p:nvSpPr>
          <p:cNvPr id="11336" name="Text Box 94">
            <a:extLst>
              <a:ext uri="{FF2B5EF4-FFF2-40B4-BE49-F238E27FC236}">
                <a16:creationId xmlns:a16="http://schemas.microsoft.com/office/drawing/2014/main" id="{04E70B0C-ECC2-5384-221E-6629102F6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7600" y="4613201"/>
            <a:ext cx="514350" cy="24606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000" b="1">
                <a:solidFill>
                  <a:schemeClr val="tx1"/>
                </a:solidFill>
              </a:rPr>
              <a:t>*(-g3)</a:t>
            </a:r>
          </a:p>
        </p:txBody>
      </p:sp>
      <p:sp>
        <p:nvSpPr>
          <p:cNvPr id="11337" name="AutoShape 95">
            <a:extLst>
              <a:ext uri="{FF2B5EF4-FFF2-40B4-BE49-F238E27FC236}">
                <a16:creationId xmlns:a16="http://schemas.microsoft.com/office/drawing/2014/main" id="{DFB089CE-D73E-AF40-1E20-1385EF9AE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1888" y="5426001"/>
            <a:ext cx="442912" cy="222250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sp>
        <p:nvSpPr>
          <p:cNvPr id="11338" name="Text Box 96">
            <a:extLst>
              <a:ext uri="{FF2B5EF4-FFF2-40B4-BE49-F238E27FC236}">
                <a16:creationId xmlns:a16="http://schemas.microsoft.com/office/drawing/2014/main" id="{130E1550-E8DC-8E0A-4B3D-765B4173F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5411713"/>
            <a:ext cx="384175" cy="24606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000" b="1" dirty="0">
                <a:solidFill>
                  <a:schemeClr val="tx1"/>
                </a:solidFill>
              </a:rPr>
              <a:t>*g3</a:t>
            </a:r>
          </a:p>
        </p:txBody>
      </p:sp>
      <p:sp>
        <p:nvSpPr>
          <p:cNvPr id="11339" name="AutoShape 97">
            <a:extLst>
              <a:ext uri="{FF2B5EF4-FFF2-40B4-BE49-F238E27FC236}">
                <a16:creationId xmlns:a16="http://schemas.microsoft.com/office/drawing/2014/main" id="{4BBFD9BA-DD2A-1B56-7EDE-9112931FF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6775" y="5094213"/>
            <a:ext cx="42863" cy="42863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cxnSp>
        <p:nvCxnSpPr>
          <p:cNvPr id="11340" name="AutoShape 99">
            <a:extLst>
              <a:ext uri="{FF2B5EF4-FFF2-40B4-BE49-F238E27FC236}">
                <a16:creationId xmlns:a16="http://schemas.microsoft.com/office/drawing/2014/main" id="{991679B1-0137-B8C2-E5F3-8569FEF4E236}"/>
              </a:ext>
            </a:extLst>
          </p:cNvPr>
          <p:cNvCxnSpPr>
            <a:cxnSpLocks noChangeShapeType="1"/>
            <a:stCxn id="11346" idx="0"/>
            <a:endCxn id="11335" idx="2"/>
          </p:cNvCxnSpPr>
          <p:nvPr/>
        </p:nvCxnSpPr>
        <p:spPr bwMode="auto">
          <a:xfrm rot="5400000" flipH="1" flipV="1">
            <a:off x="5751512" y="4603676"/>
            <a:ext cx="346075" cy="62865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341" name="AutoShape 100">
            <a:extLst>
              <a:ext uri="{FF2B5EF4-FFF2-40B4-BE49-F238E27FC236}">
                <a16:creationId xmlns:a16="http://schemas.microsoft.com/office/drawing/2014/main" id="{E63CB95F-31A9-523B-E151-B800DA95A595}"/>
              </a:ext>
            </a:extLst>
          </p:cNvPr>
          <p:cNvCxnSpPr>
            <a:cxnSpLocks noChangeShapeType="1"/>
            <a:stCxn id="11335" idx="6"/>
            <a:endCxn id="11332" idx="0"/>
          </p:cNvCxnSpPr>
          <p:nvPr/>
        </p:nvCxnSpPr>
        <p:spPr bwMode="auto">
          <a:xfrm>
            <a:off x="6659563" y="4744963"/>
            <a:ext cx="417512" cy="296863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342" name="AutoShape 101">
            <a:extLst>
              <a:ext uri="{FF2B5EF4-FFF2-40B4-BE49-F238E27FC236}">
                <a16:creationId xmlns:a16="http://schemas.microsoft.com/office/drawing/2014/main" id="{3BC2C573-8221-0128-A6D1-AC86EB672F34}"/>
              </a:ext>
            </a:extLst>
          </p:cNvPr>
          <p:cNvCxnSpPr>
            <a:cxnSpLocks noChangeShapeType="1"/>
            <a:stCxn id="11339" idx="4"/>
            <a:endCxn id="11338" idx="3"/>
          </p:cNvCxnSpPr>
          <p:nvPr/>
        </p:nvCxnSpPr>
        <p:spPr bwMode="auto">
          <a:xfrm rot="5400000">
            <a:off x="6726238" y="5022776"/>
            <a:ext cx="396875" cy="625475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343" name="AutoShape 102">
            <a:extLst>
              <a:ext uri="{FF2B5EF4-FFF2-40B4-BE49-F238E27FC236}">
                <a16:creationId xmlns:a16="http://schemas.microsoft.com/office/drawing/2014/main" id="{8388BEAF-A6C9-3BF3-74B1-77981FFF7B85}"/>
              </a:ext>
            </a:extLst>
          </p:cNvPr>
          <p:cNvCxnSpPr>
            <a:cxnSpLocks noChangeShapeType="1"/>
            <a:stCxn id="11337" idx="2"/>
            <a:endCxn id="11328" idx="4"/>
          </p:cNvCxnSpPr>
          <p:nvPr/>
        </p:nvCxnSpPr>
        <p:spPr bwMode="auto">
          <a:xfrm rot="10800000">
            <a:off x="5867400" y="5187876"/>
            <a:ext cx="344488" cy="34925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344" name="AutoShape 103">
            <a:extLst>
              <a:ext uri="{FF2B5EF4-FFF2-40B4-BE49-F238E27FC236}">
                <a16:creationId xmlns:a16="http://schemas.microsoft.com/office/drawing/2014/main" id="{17EA9370-666F-8111-185F-AEE80B13C6F6}"/>
              </a:ext>
            </a:extLst>
          </p:cNvPr>
          <p:cNvCxnSpPr>
            <a:cxnSpLocks noChangeShapeType="1"/>
            <a:stCxn id="11299" idx="6"/>
            <a:endCxn id="11313" idx="2"/>
          </p:cNvCxnSpPr>
          <p:nvPr/>
        </p:nvCxnSpPr>
        <p:spPr bwMode="auto">
          <a:xfrm flipV="1">
            <a:off x="3836988" y="5113263"/>
            <a:ext cx="296862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345" name="AutoShape 104">
            <a:extLst>
              <a:ext uri="{FF2B5EF4-FFF2-40B4-BE49-F238E27FC236}">
                <a16:creationId xmlns:a16="http://schemas.microsoft.com/office/drawing/2014/main" id="{787781F3-1C15-956A-C11A-70CFF3DD5B69}"/>
              </a:ext>
            </a:extLst>
          </p:cNvPr>
          <p:cNvCxnSpPr>
            <a:cxnSpLocks noChangeShapeType="1"/>
            <a:stCxn id="11317" idx="6"/>
            <a:endCxn id="11328" idx="2"/>
          </p:cNvCxnSpPr>
          <p:nvPr/>
        </p:nvCxnSpPr>
        <p:spPr bwMode="auto">
          <a:xfrm>
            <a:off x="5507038" y="5114851"/>
            <a:ext cx="287337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346" name="AutoShape 98">
            <a:extLst>
              <a:ext uri="{FF2B5EF4-FFF2-40B4-BE49-F238E27FC236}">
                <a16:creationId xmlns:a16="http://schemas.microsoft.com/office/drawing/2014/main" id="{589EE1FD-19C2-578F-EEFB-C2757A3875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8000" y="5091038"/>
            <a:ext cx="44450" cy="44450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sp>
        <p:nvSpPr>
          <p:cNvPr id="11347" name="AutoShape 81">
            <a:extLst>
              <a:ext uri="{FF2B5EF4-FFF2-40B4-BE49-F238E27FC236}">
                <a16:creationId xmlns:a16="http://schemas.microsoft.com/office/drawing/2014/main" id="{DAF2CEF6-C254-7CF7-9916-FEF99AE55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2713" y="5091038"/>
            <a:ext cx="42862" cy="42863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1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1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1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1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1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1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1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1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1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1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1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1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1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1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1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1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1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1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1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1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1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1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1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1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1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1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1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1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1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11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11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1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1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1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1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build="p"/>
      <p:bldP spid="11269" grpId="0"/>
      <p:bldP spid="11270" grpId="0" animBg="1"/>
      <p:bldP spid="11271" grpId="0" animBg="1"/>
      <p:bldP spid="11272" grpId="0" animBg="1"/>
      <p:bldP spid="11274" grpId="0" animBg="1"/>
      <p:bldP spid="11275" grpId="0" animBg="1"/>
      <p:bldP spid="11276" grpId="0" animBg="1"/>
      <p:bldP spid="11278" grpId="0" animBg="1"/>
      <p:bldP spid="11279" grpId="0" animBg="1"/>
      <p:bldP spid="11280" grpId="0" animBg="1"/>
      <p:bldP spid="11281" grpId="0" animBg="1"/>
      <p:bldP spid="11282" grpId="0" animBg="1"/>
      <p:bldP spid="11283" grpId="0" animBg="1"/>
      <p:bldP spid="11288" grpId="0" animBg="1"/>
      <p:bldP spid="11289" grpId="0" animBg="1"/>
      <p:bldP spid="11294" grpId="0" animBg="1"/>
      <p:bldP spid="11295" grpId="0" animBg="1"/>
      <p:bldP spid="11296" grpId="0" animBg="1"/>
      <p:bldP spid="11298" grpId="0" animBg="1"/>
      <p:bldP spid="11299" grpId="0" animBg="1"/>
      <p:bldP spid="11300" grpId="0" animBg="1"/>
      <p:bldP spid="11302" grpId="0" animBg="1"/>
      <p:bldP spid="11303" grpId="0" animBg="1"/>
      <p:bldP spid="11304" grpId="0" animBg="1"/>
      <p:bldP spid="11305" grpId="0" animBg="1"/>
      <p:bldP spid="11306" grpId="0" animBg="1"/>
      <p:bldP spid="11313" grpId="0" animBg="1"/>
      <p:bldP spid="11314" grpId="0" animBg="1"/>
      <p:bldP spid="11316" grpId="0" animBg="1"/>
      <p:bldP spid="11317" grpId="0" animBg="1"/>
      <p:bldP spid="11318" grpId="0" animBg="1"/>
      <p:bldP spid="11320" grpId="0" animBg="1"/>
      <p:bldP spid="11321" grpId="0" animBg="1"/>
      <p:bldP spid="11322" grpId="0" animBg="1"/>
      <p:bldP spid="11323" grpId="0" animBg="1"/>
      <p:bldP spid="11328" grpId="0" animBg="1"/>
      <p:bldP spid="11329" grpId="0" animBg="1"/>
      <p:bldP spid="11331" grpId="0" animBg="1"/>
      <p:bldP spid="11332" grpId="0" animBg="1"/>
      <p:bldP spid="11333" grpId="0" animBg="1"/>
      <p:bldP spid="11335" grpId="0" animBg="1"/>
      <p:bldP spid="11336" grpId="0" animBg="1"/>
      <p:bldP spid="11337" grpId="0" animBg="1"/>
      <p:bldP spid="11338" grpId="0" animBg="1"/>
      <p:bldP spid="11339" grpId="0" animBg="1"/>
      <p:bldP spid="11346" grpId="0" animBg="1"/>
      <p:bldP spid="113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F84E185D-874F-9717-C747-9BA2D5E9CD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/>
              <a:t>Parallel, series, nested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E30243AF-E077-04A8-F188-32CD5C4CDA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0113" y="1773238"/>
            <a:ext cx="1584325" cy="444500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nb-NO" altLang="en-US" sz="2600"/>
              <a:t>Series</a:t>
            </a:r>
          </a:p>
        </p:txBody>
      </p:sp>
      <p:sp>
        <p:nvSpPr>
          <p:cNvPr id="12292" name="AutoShape 45">
            <a:extLst>
              <a:ext uri="{FF2B5EF4-FFF2-40B4-BE49-F238E27FC236}">
                <a16:creationId xmlns:a16="http://schemas.microsoft.com/office/drawing/2014/main" id="{24CE7BA8-BBD4-118F-A6E0-274E63A04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8975" y="2578100"/>
            <a:ext cx="1006475" cy="287338"/>
          </a:xfrm>
          <a:prstGeom prst="roundRect">
            <a:avLst>
              <a:gd name="adj" fmla="val 16667"/>
            </a:avLst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600">
                <a:solidFill>
                  <a:schemeClr val="tx1"/>
                </a:solidFill>
              </a:rPr>
              <a:t>Filter</a:t>
            </a:r>
          </a:p>
        </p:txBody>
      </p:sp>
      <p:sp>
        <p:nvSpPr>
          <p:cNvPr id="12293" name="AutoShape 46">
            <a:extLst>
              <a:ext uri="{FF2B5EF4-FFF2-40B4-BE49-F238E27FC236}">
                <a16:creationId xmlns:a16="http://schemas.microsoft.com/office/drawing/2014/main" id="{22821432-CA75-6D1F-ECEF-D2781596B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8975" y="3298825"/>
            <a:ext cx="1006475" cy="287338"/>
          </a:xfrm>
          <a:prstGeom prst="roundRect">
            <a:avLst>
              <a:gd name="adj" fmla="val 16667"/>
            </a:avLst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600">
                <a:solidFill>
                  <a:schemeClr val="tx1"/>
                </a:solidFill>
              </a:rPr>
              <a:t>Filter</a:t>
            </a:r>
          </a:p>
        </p:txBody>
      </p:sp>
      <p:sp>
        <p:nvSpPr>
          <p:cNvPr id="12294" name="AutoShape 47">
            <a:extLst>
              <a:ext uri="{FF2B5EF4-FFF2-40B4-BE49-F238E27FC236}">
                <a16:creationId xmlns:a16="http://schemas.microsoft.com/office/drawing/2014/main" id="{74BEE2BE-5429-DE3D-B79D-B25E4E04F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8975" y="2938463"/>
            <a:ext cx="1006475" cy="287337"/>
          </a:xfrm>
          <a:prstGeom prst="roundRect">
            <a:avLst>
              <a:gd name="adj" fmla="val 16667"/>
            </a:avLst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600">
                <a:solidFill>
                  <a:schemeClr val="tx1"/>
                </a:solidFill>
              </a:rPr>
              <a:t>Filter</a:t>
            </a:r>
          </a:p>
        </p:txBody>
      </p:sp>
      <p:sp>
        <p:nvSpPr>
          <p:cNvPr id="12295" name="AutoShape 48">
            <a:extLst>
              <a:ext uri="{FF2B5EF4-FFF2-40B4-BE49-F238E27FC236}">
                <a16:creationId xmlns:a16="http://schemas.microsoft.com/office/drawing/2014/main" id="{D4E905FA-B0E6-2D9C-6F22-A9370D477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013" y="1844675"/>
            <a:ext cx="1006475" cy="287338"/>
          </a:xfrm>
          <a:prstGeom prst="roundRect">
            <a:avLst>
              <a:gd name="adj" fmla="val 16667"/>
            </a:avLst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600">
                <a:solidFill>
                  <a:schemeClr val="tx1"/>
                </a:solidFill>
              </a:rPr>
              <a:t>Filter</a:t>
            </a:r>
          </a:p>
        </p:txBody>
      </p:sp>
      <p:sp>
        <p:nvSpPr>
          <p:cNvPr id="12296" name="AutoShape 49">
            <a:extLst>
              <a:ext uri="{FF2B5EF4-FFF2-40B4-BE49-F238E27FC236}">
                <a16:creationId xmlns:a16="http://schemas.microsoft.com/office/drawing/2014/main" id="{A2A90E8D-E7FA-E6F0-45D4-E89B85513F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1844675"/>
            <a:ext cx="1006475" cy="287338"/>
          </a:xfrm>
          <a:prstGeom prst="roundRect">
            <a:avLst>
              <a:gd name="adj" fmla="val 16667"/>
            </a:avLst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600">
                <a:solidFill>
                  <a:schemeClr val="tx1"/>
                </a:solidFill>
              </a:rPr>
              <a:t>Filter</a:t>
            </a:r>
          </a:p>
        </p:txBody>
      </p:sp>
      <p:sp>
        <p:nvSpPr>
          <p:cNvPr id="12297" name="AutoShape 50">
            <a:extLst>
              <a:ext uri="{FF2B5EF4-FFF2-40B4-BE49-F238E27FC236}">
                <a16:creationId xmlns:a16="http://schemas.microsoft.com/office/drawing/2014/main" id="{8DF5B4D0-662C-6A89-3B72-44E3F078B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1844675"/>
            <a:ext cx="1006475" cy="287338"/>
          </a:xfrm>
          <a:prstGeom prst="roundRect">
            <a:avLst>
              <a:gd name="adj" fmla="val 16667"/>
            </a:avLst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600">
                <a:solidFill>
                  <a:schemeClr val="tx1"/>
                </a:solidFill>
              </a:rPr>
              <a:t>Filter</a:t>
            </a:r>
          </a:p>
        </p:txBody>
      </p:sp>
      <p:cxnSp>
        <p:nvCxnSpPr>
          <p:cNvPr id="12298" name="AutoShape 52">
            <a:extLst>
              <a:ext uri="{FF2B5EF4-FFF2-40B4-BE49-F238E27FC236}">
                <a16:creationId xmlns:a16="http://schemas.microsoft.com/office/drawing/2014/main" id="{1CCDF5BF-71F4-DBCF-DA78-BB694E19AB4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32588" y="1987550"/>
            <a:ext cx="2159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299" name="AutoShape 53">
            <a:extLst>
              <a:ext uri="{FF2B5EF4-FFF2-40B4-BE49-F238E27FC236}">
                <a16:creationId xmlns:a16="http://schemas.microsoft.com/office/drawing/2014/main" id="{7A910295-08D5-E9E1-F847-319EF42D49A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059113" y="1987550"/>
            <a:ext cx="2159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00" name="AutoShape 54">
            <a:extLst>
              <a:ext uri="{FF2B5EF4-FFF2-40B4-BE49-F238E27FC236}">
                <a16:creationId xmlns:a16="http://schemas.microsoft.com/office/drawing/2014/main" id="{F83E28B9-79D9-7388-45E2-91C785C1824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83075" y="1987550"/>
            <a:ext cx="2159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01" name="AutoShape 55">
            <a:extLst>
              <a:ext uri="{FF2B5EF4-FFF2-40B4-BE49-F238E27FC236}">
                <a16:creationId xmlns:a16="http://schemas.microsoft.com/office/drawing/2014/main" id="{47C70BD6-FDAC-BDD6-4F7A-51BE2B470E5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507038" y="1987550"/>
            <a:ext cx="2159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302" name="AutoShape 56">
            <a:extLst>
              <a:ext uri="{FF2B5EF4-FFF2-40B4-BE49-F238E27FC236}">
                <a16:creationId xmlns:a16="http://schemas.microsoft.com/office/drawing/2014/main" id="{909F7578-18E6-D3D4-8AAA-58F366F48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3043238"/>
            <a:ext cx="79375" cy="77787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sp>
        <p:nvSpPr>
          <p:cNvPr id="12303" name="AutoShape 57">
            <a:extLst>
              <a:ext uri="{FF2B5EF4-FFF2-40B4-BE49-F238E27FC236}">
                <a16:creationId xmlns:a16="http://schemas.microsoft.com/office/drawing/2014/main" id="{7722BB8B-0804-61D0-7B2D-2FF8D4C56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9613" y="3009900"/>
            <a:ext cx="144462" cy="144463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sp>
        <p:nvSpPr>
          <p:cNvPr id="12304" name="Text Box 58">
            <a:extLst>
              <a:ext uri="{FF2B5EF4-FFF2-40B4-BE49-F238E27FC236}">
                <a16:creationId xmlns:a16="http://schemas.microsoft.com/office/drawing/2014/main" id="{9B221657-9065-898D-4B6B-2F8741057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2463" y="2936875"/>
            <a:ext cx="273050" cy="27463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200">
                <a:solidFill>
                  <a:schemeClr val="tx1"/>
                </a:solidFill>
              </a:rPr>
              <a:t>+</a:t>
            </a:r>
          </a:p>
        </p:txBody>
      </p:sp>
      <p:cxnSp>
        <p:nvCxnSpPr>
          <p:cNvPr id="12305" name="AutoShape 59">
            <a:extLst>
              <a:ext uri="{FF2B5EF4-FFF2-40B4-BE49-F238E27FC236}">
                <a16:creationId xmlns:a16="http://schemas.microsoft.com/office/drawing/2014/main" id="{9658E543-3F4D-4F41-2455-C42DA2A0499D}"/>
              </a:ext>
            </a:extLst>
          </p:cNvPr>
          <p:cNvCxnSpPr>
            <a:cxnSpLocks noChangeShapeType="1"/>
            <a:stCxn id="12302" idx="0"/>
            <a:endCxn id="12292" idx="1"/>
          </p:cNvCxnSpPr>
          <p:nvPr/>
        </p:nvCxnSpPr>
        <p:spPr bwMode="auto">
          <a:xfrm rot="-5400000">
            <a:off x="4142581" y="2686845"/>
            <a:ext cx="320675" cy="392112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06" name="AutoShape 60">
            <a:extLst>
              <a:ext uri="{FF2B5EF4-FFF2-40B4-BE49-F238E27FC236}">
                <a16:creationId xmlns:a16="http://schemas.microsoft.com/office/drawing/2014/main" id="{BF8BBEB7-ECB6-984A-C042-C091F22D7AB6}"/>
              </a:ext>
            </a:extLst>
          </p:cNvPr>
          <p:cNvCxnSpPr>
            <a:cxnSpLocks noChangeShapeType="1"/>
            <a:stCxn id="12302" idx="6"/>
            <a:endCxn id="12294" idx="1"/>
          </p:cNvCxnSpPr>
          <p:nvPr/>
        </p:nvCxnSpPr>
        <p:spPr bwMode="auto">
          <a:xfrm>
            <a:off x="4146550" y="3082925"/>
            <a:ext cx="35242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07" name="AutoShape 61">
            <a:extLst>
              <a:ext uri="{FF2B5EF4-FFF2-40B4-BE49-F238E27FC236}">
                <a16:creationId xmlns:a16="http://schemas.microsoft.com/office/drawing/2014/main" id="{68DFDB87-A68F-088F-7EE7-467499C77DBA}"/>
              </a:ext>
            </a:extLst>
          </p:cNvPr>
          <p:cNvCxnSpPr>
            <a:cxnSpLocks noChangeShapeType="1"/>
            <a:stCxn id="12302" idx="4"/>
            <a:endCxn id="12293" idx="1"/>
          </p:cNvCxnSpPr>
          <p:nvPr/>
        </p:nvCxnSpPr>
        <p:spPr bwMode="auto">
          <a:xfrm rot="16200000" flipH="1">
            <a:off x="4141787" y="3086101"/>
            <a:ext cx="322263" cy="392112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08" name="AutoShape 62">
            <a:extLst>
              <a:ext uri="{FF2B5EF4-FFF2-40B4-BE49-F238E27FC236}">
                <a16:creationId xmlns:a16="http://schemas.microsoft.com/office/drawing/2014/main" id="{6E60B098-46DE-BD70-BE52-3E88198313BC}"/>
              </a:ext>
            </a:extLst>
          </p:cNvPr>
          <p:cNvCxnSpPr>
            <a:cxnSpLocks noChangeShapeType="1"/>
            <a:stCxn id="12294" idx="3"/>
            <a:endCxn id="12303" idx="2"/>
          </p:cNvCxnSpPr>
          <p:nvPr/>
        </p:nvCxnSpPr>
        <p:spPr bwMode="auto">
          <a:xfrm>
            <a:off x="5505450" y="3082925"/>
            <a:ext cx="284163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09" name="AutoShape 63">
            <a:extLst>
              <a:ext uri="{FF2B5EF4-FFF2-40B4-BE49-F238E27FC236}">
                <a16:creationId xmlns:a16="http://schemas.microsoft.com/office/drawing/2014/main" id="{4C1C6B58-40E2-40C8-D8EE-F7551B629554}"/>
              </a:ext>
            </a:extLst>
          </p:cNvPr>
          <p:cNvCxnSpPr>
            <a:cxnSpLocks noChangeShapeType="1"/>
            <a:stCxn id="12292" idx="3"/>
            <a:endCxn id="12303" idx="0"/>
          </p:cNvCxnSpPr>
          <p:nvPr/>
        </p:nvCxnSpPr>
        <p:spPr bwMode="auto">
          <a:xfrm>
            <a:off x="5505450" y="2722563"/>
            <a:ext cx="357188" cy="287337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10" name="AutoShape 64">
            <a:extLst>
              <a:ext uri="{FF2B5EF4-FFF2-40B4-BE49-F238E27FC236}">
                <a16:creationId xmlns:a16="http://schemas.microsoft.com/office/drawing/2014/main" id="{DCA33675-0975-03D7-CBDD-310715443BC6}"/>
              </a:ext>
            </a:extLst>
          </p:cNvPr>
          <p:cNvCxnSpPr>
            <a:cxnSpLocks noChangeShapeType="1"/>
            <a:stCxn id="12293" idx="3"/>
            <a:endCxn id="12303" idx="4"/>
          </p:cNvCxnSpPr>
          <p:nvPr/>
        </p:nvCxnSpPr>
        <p:spPr bwMode="auto">
          <a:xfrm flipV="1">
            <a:off x="5505450" y="3154363"/>
            <a:ext cx="357188" cy="288925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11" name="AutoShape 65">
            <a:extLst>
              <a:ext uri="{FF2B5EF4-FFF2-40B4-BE49-F238E27FC236}">
                <a16:creationId xmlns:a16="http://schemas.microsoft.com/office/drawing/2014/main" id="{D48E4882-1826-AA86-9CA3-5DFB6834B21A}"/>
              </a:ext>
            </a:extLst>
          </p:cNvPr>
          <p:cNvCxnSpPr>
            <a:cxnSpLocks noChangeShapeType="1"/>
            <a:endCxn id="12302" idx="2"/>
          </p:cNvCxnSpPr>
          <p:nvPr/>
        </p:nvCxnSpPr>
        <p:spPr bwMode="auto">
          <a:xfrm>
            <a:off x="3059113" y="3081338"/>
            <a:ext cx="1008062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12" name="AutoShape 66">
            <a:extLst>
              <a:ext uri="{FF2B5EF4-FFF2-40B4-BE49-F238E27FC236}">
                <a16:creationId xmlns:a16="http://schemas.microsoft.com/office/drawing/2014/main" id="{99FC6DFB-3B59-C3C5-1BFA-283418606132}"/>
              </a:ext>
            </a:extLst>
          </p:cNvPr>
          <p:cNvCxnSpPr>
            <a:cxnSpLocks noChangeShapeType="1"/>
            <a:stCxn id="12303" idx="6"/>
          </p:cNvCxnSpPr>
          <p:nvPr/>
        </p:nvCxnSpPr>
        <p:spPr bwMode="auto">
          <a:xfrm flipV="1">
            <a:off x="5934075" y="3081338"/>
            <a:ext cx="1014413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313" name="Rectangle 67">
            <a:extLst>
              <a:ext uri="{FF2B5EF4-FFF2-40B4-BE49-F238E27FC236}">
                <a16:creationId xmlns:a16="http://schemas.microsoft.com/office/drawing/2014/main" id="{40A5036A-3AF0-0311-E9F4-6920AAFB5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2854325"/>
            <a:ext cx="2016125" cy="4445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nb-NO" altLang="en-US" sz="2600"/>
              <a:t>Parallel</a:t>
            </a:r>
          </a:p>
        </p:txBody>
      </p:sp>
      <p:sp>
        <p:nvSpPr>
          <p:cNvPr id="12314" name="Rectangle 68">
            <a:extLst>
              <a:ext uri="{FF2B5EF4-FFF2-40B4-BE49-F238E27FC236}">
                <a16:creationId xmlns:a16="http://schemas.microsoft.com/office/drawing/2014/main" id="{12BF4141-33DE-ECD8-DD5C-2070C6F8B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4019550"/>
            <a:ext cx="3167062" cy="8636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nb-NO" altLang="en-US" sz="2600"/>
              <a:t>Nested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nb-NO" altLang="en-US" sz="2600"/>
              <a:t>    ”Filter in filter”</a:t>
            </a:r>
          </a:p>
        </p:txBody>
      </p:sp>
      <p:sp>
        <p:nvSpPr>
          <p:cNvPr id="12315" name="Rectangle 72">
            <a:extLst>
              <a:ext uri="{FF2B5EF4-FFF2-40B4-BE49-F238E27FC236}">
                <a16:creationId xmlns:a16="http://schemas.microsoft.com/office/drawing/2014/main" id="{C09E493E-4BB7-244B-9ED5-6EFBF8354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0775" y="4406900"/>
            <a:ext cx="2160588" cy="1223963"/>
          </a:xfrm>
          <a:prstGeom prst="rect">
            <a:avLst/>
          </a:prstGeom>
          <a:solidFill>
            <a:srgbClr val="38628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sp>
        <p:nvSpPr>
          <p:cNvPr id="12316" name="AutoShape 73">
            <a:extLst>
              <a:ext uri="{FF2B5EF4-FFF2-40B4-BE49-F238E27FC236}">
                <a16:creationId xmlns:a16="http://schemas.microsoft.com/office/drawing/2014/main" id="{CEFB0859-0A3F-F7F5-00CE-5B367EA7E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4911725"/>
            <a:ext cx="144463" cy="144463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sp>
        <p:nvSpPr>
          <p:cNvPr id="12317" name="Text Box 74">
            <a:extLst>
              <a:ext uri="{FF2B5EF4-FFF2-40B4-BE49-F238E27FC236}">
                <a16:creationId xmlns:a16="http://schemas.microsoft.com/office/drawing/2014/main" id="{6ACC3D83-A46C-B703-CC65-1A93DFB31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2550" y="4841875"/>
            <a:ext cx="273050" cy="27463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200">
                <a:solidFill>
                  <a:schemeClr val="tx1"/>
                </a:solidFill>
              </a:rPr>
              <a:t>+</a:t>
            </a:r>
          </a:p>
        </p:txBody>
      </p:sp>
      <p:cxnSp>
        <p:nvCxnSpPr>
          <p:cNvPr id="12318" name="AutoShape 75">
            <a:extLst>
              <a:ext uri="{FF2B5EF4-FFF2-40B4-BE49-F238E27FC236}">
                <a16:creationId xmlns:a16="http://schemas.microsoft.com/office/drawing/2014/main" id="{4FE382CB-5F6A-DB55-0CB9-1734AC4D241A}"/>
              </a:ext>
            </a:extLst>
          </p:cNvPr>
          <p:cNvCxnSpPr>
            <a:cxnSpLocks noChangeShapeType="1"/>
            <a:stCxn id="12319" idx="3"/>
            <a:endCxn id="12320" idx="2"/>
          </p:cNvCxnSpPr>
          <p:nvPr/>
        </p:nvCxnSpPr>
        <p:spPr bwMode="auto">
          <a:xfrm>
            <a:off x="6513513" y="4983163"/>
            <a:ext cx="14605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319" name="AutoShape 76">
            <a:extLst>
              <a:ext uri="{FF2B5EF4-FFF2-40B4-BE49-F238E27FC236}">
                <a16:creationId xmlns:a16="http://schemas.microsoft.com/office/drawing/2014/main" id="{2FABAF1C-63A9-2C54-5CAD-B3C770EE3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7038" y="4838700"/>
            <a:ext cx="1006475" cy="287338"/>
          </a:xfrm>
          <a:prstGeom prst="roundRect">
            <a:avLst>
              <a:gd name="adj" fmla="val 16667"/>
            </a:avLst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600">
                <a:solidFill>
                  <a:schemeClr val="tx1"/>
                </a:solidFill>
              </a:rPr>
              <a:t>Dly (M</a:t>
            </a:r>
            <a:r>
              <a:rPr lang="nb-NO" altLang="en-US" sz="1600" baseline="-25000">
                <a:solidFill>
                  <a:schemeClr val="tx1"/>
                </a:solidFill>
              </a:rPr>
              <a:t>2</a:t>
            </a:r>
            <a:r>
              <a:rPr lang="nb-NO" altLang="en-US" sz="160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2320" name="AutoShape 77">
            <a:extLst>
              <a:ext uri="{FF2B5EF4-FFF2-40B4-BE49-F238E27FC236}">
                <a16:creationId xmlns:a16="http://schemas.microsoft.com/office/drawing/2014/main" id="{6DAF8CCC-055F-3C6F-DD6A-07AA4D270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9563" y="4910138"/>
            <a:ext cx="144462" cy="144462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sp>
        <p:nvSpPr>
          <p:cNvPr id="12321" name="Text Box 78">
            <a:extLst>
              <a:ext uri="{FF2B5EF4-FFF2-40B4-BE49-F238E27FC236}">
                <a16:creationId xmlns:a16="http://schemas.microsoft.com/office/drawing/2014/main" id="{FCB93D2B-E753-8EB9-2579-02C28D250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4000" y="4838700"/>
            <a:ext cx="273050" cy="2746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200">
                <a:solidFill>
                  <a:schemeClr val="tx1"/>
                </a:solidFill>
              </a:rPr>
              <a:t>+</a:t>
            </a:r>
          </a:p>
        </p:txBody>
      </p:sp>
      <p:cxnSp>
        <p:nvCxnSpPr>
          <p:cNvPr id="12322" name="AutoShape 79">
            <a:extLst>
              <a:ext uri="{FF2B5EF4-FFF2-40B4-BE49-F238E27FC236}">
                <a16:creationId xmlns:a16="http://schemas.microsoft.com/office/drawing/2014/main" id="{BE0C5588-1B13-755F-5AD9-30E619C3EDD2}"/>
              </a:ext>
            </a:extLst>
          </p:cNvPr>
          <p:cNvCxnSpPr>
            <a:cxnSpLocks noChangeShapeType="1"/>
            <a:stCxn id="12316" idx="6"/>
            <a:endCxn id="12319" idx="1"/>
          </p:cNvCxnSpPr>
          <p:nvPr/>
        </p:nvCxnSpPr>
        <p:spPr bwMode="auto">
          <a:xfrm flipV="1">
            <a:off x="5364163" y="4983163"/>
            <a:ext cx="142875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323" name="AutoShape 80">
            <a:extLst>
              <a:ext uri="{FF2B5EF4-FFF2-40B4-BE49-F238E27FC236}">
                <a16:creationId xmlns:a16="http://schemas.microsoft.com/office/drawing/2014/main" id="{B16F1743-2BCE-5AC4-0128-3EA8C1CFC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9775" y="4502150"/>
            <a:ext cx="504825" cy="222250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sp>
        <p:nvSpPr>
          <p:cNvPr id="12324" name="Text Box 81">
            <a:extLst>
              <a:ext uri="{FF2B5EF4-FFF2-40B4-BE49-F238E27FC236}">
                <a16:creationId xmlns:a16="http://schemas.microsoft.com/office/drawing/2014/main" id="{CD6C1C6B-4407-4280-43ED-2E2991D55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4478338"/>
            <a:ext cx="509587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000" b="1">
                <a:solidFill>
                  <a:schemeClr val="tx1"/>
                </a:solidFill>
              </a:rPr>
              <a:t>*(-g2)</a:t>
            </a:r>
          </a:p>
        </p:txBody>
      </p:sp>
      <p:sp>
        <p:nvSpPr>
          <p:cNvPr id="12325" name="AutoShape 82">
            <a:extLst>
              <a:ext uri="{FF2B5EF4-FFF2-40B4-BE49-F238E27FC236}">
                <a16:creationId xmlns:a16="http://schemas.microsoft.com/office/drawing/2014/main" id="{3059F19D-1651-8F5F-7990-1B47C46D0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9463" y="5294313"/>
            <a:ext cx="504825" cy="222250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sp>
        <p:nvSpPr>
          <p:cNvPr id="12326" name="Text Box 83">
            <a:extLst>
              <a:ext uri="{FF2B5EF4-FFF2-40B4-BE49-F238E27FC236}">
                <a16:creationId xmlns:a16="http://schemas.microsoft.com/office/drawing/2014/main" id="{8124B6DB-30F0-9918-02A7-D6D87099D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9788" y="5270500"/>
            <a:ext cx="452437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000" b="1">
                <a:solidFill>
                  <a:schemeClr val="tx1"/>
                </a:solidFill>
              </a:rPr>
              <a:t>*g2</a:t>
            </a:r>
          </a:p>
        </p:txBody>
      </p:sp>
      <p:cxnSp>
        <p:nvCxnSpPr>
          <p:cNvPr id="12327" name="AutoShape 86">
            <a:extLst>
              <a:ext uri="{FF2B5EF4-FFF2-40B4-BE49-F238E27FC236}">
                <a16:creationId xmlns:a16="http://schemas.microsoft.com/office/drawing/2014/main" id="{8E77FC19-74AC-22DC-0ABF-D9C6B22D6051}"/>
              </a:ext>
            </a:extLst>
          </p:cNvPr>
          <p:cNvCxnSpPr>
            <a:cxnSpLocks noChangeShapeType="1"/>
            <a:stCxn id="12351" idx="0"/>
            <a:endCxn id="12324" idx="1"/>
          </p:cNvCxnSpPr>
          <p:nvPr/>
        </p:nvCxnSpPr>
        <p:spPr bwMode="auto">
          <a:xfrm rot="-5400000">
            <a:off x="5247482" y="4396581"/>
            <a:ext cx="344488" cy="752475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28" name="AutoShape 87">
            <a:extLst>
              <a:ext uri="{FF2B5EF4-FFF2-40B4-BE49-F238E27FC236}">
                <a16:creationId xmlns:a16="http://schemas.microsoft.com/office/drawing/2014/main" id="{9E957FD7-6233-6CC9-092A-470C6CC08101}"/>
              </a:ext>
            </a:extLst>
          </p:cNvPr>
          <p:cNvCxnSpPr>
            <a:cxnSpLocks noChangeShapeType="1"/>
            <a:stCxn id="12324" idx="3"/>
            <a:endCxn id="12320" idx="0"/>
          </p:cNvCxnSpPr>
          <p:nvPr/>
        </p:nvCxnSpPr>
        <p:spPr bwMode="auto">
          <a:xfrm>
            <a:off x="6305550" y="4600575"/>
            <a:ext cx="427038" cy="309563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29" name="AutoShape 88">
            <a:extLst>
              <a:ext uri="{FF2B5EF4-FFF2-40B4-BE49-F238E27FC236}">
                <a16:creationId xmlns:a16="http://schemas.microsoft.com/office/drawing/2014/main" id="{353C82CD-C7A6-78F3-BCA5-58C1490EE308}"/>
              </a:ext>
            </a:extLst>
          </p:cNvPr>
          <p:cNvCxnSpPr>
            <a:cxnSpLocks noChangeShapeType="1"/>
            <a:stCxn id="12352" idx="4"/>
            <a:endCxn id="12326" idx="3"/>
          </p:cNvCxnSpPr>
          <p:nvPr/>
        </p:nvCxnSpPr>
        <p:spPr bwMode="auto">
          <a:xfrm rot="5400000">
            <a:off x="6490494" y="4902994"/>
            <a:ext cx="371475" cy="608013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30" name="AutoShape 89">
            <a:extLst>
              <a:ext uri="{FF2B5EF4-FFF2-40B4-BE49-F238E27FC236}">
                <a16:creationId xmlns:a16="http://schemas.microsoft.com/office/drawing/2014/main" id="{0BE2B317-B1F4-ADFA-9E5D-D33EA25CC92B}"/>
              </a:ext>
            </a:extLst>
          </p:cNvPr>
          <p:cNvCxnSpPr>
            <a:cxnSpLocks noChangeShapeType="1"/>
            <a:stCxn id="12325" idx="2"/>
            <a:endCxn id="12316" idx="4"/>
          </p:cNvCxnSpPr>
          <p:nvPr/>
        </p:nvCxnSpPr>
        <p:spPr bwMode="auto">
          <a:xfrm rot="10800000">
            <a:off x="5292725" y="5056188"/>
            <a:ext cx="566738" cy="34925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31" name="AutoShape 90">
            <a:extLst>
              <a:ext uri="{FF2B5EF4-FFF2-40B4-BE49-F238E27FC236}">
                <a16:creationId xmlns:a16="http://schemas.microsoft.com/office/drawing/2014/main" id="{03E8229B-BC68-A550-CA4C-0959EB76596F}"/>
              </a:ext>
            </a:extLst>
          </p:cNvPr>
          <p:cNvCxnSpPr>
            <a:cxnSpLocks noChangeShapeType="1"/>
            <a:stCxn id="12334" idx="6"/>
            <a:endCxn id="12348" idx="1"/>
          </p:cNvCxnSpPr>
          <p:nvPr/>
        </p:nvCxnSpPr>
        <p:spPr bwMode="auto">
          <a:xfrm>
            <a:off x="3708400" y="4983163"/>
            <a:ext cx="127000" cy="47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32" name="AutoShape 91">
            <a:extLst>
              <a:ext uri="{FF2B5EF4-FFF2-40B4-BE49-F238E27FC236}">
                <a16:creationId xmlns:a16="http://schemas.microsoft.com/office/drawing/2014/main" id="{65ED6B21-750C-5C25-2198-5DE392E92DCF}"/>
              </a:ext>
            </a:extLst>
          </p:cNvPr>
          <p:cNvCxnSpPr>
            <a:cxnSpLocks noChangeShapeType="1"/>
            <a:stCxn id="12320" idx="6"/>
            <a:endCxn id="12336" idx="2"/>
          </p:cNvCxnSpPr>
          <p:nvPr/>
        </p:nvCxnSpPr>
        <p:spPr bwMode="auto">
          <a:xfrm>
            <a:off x="6804025" y="4983163"/>
            <a:ext cx="4318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333" name="AutoShape 93">
            <a:extLst>
              <a:ext uri="{FF2B5EF4-FFF2-40B4-BE49-F238E27FC236}">
                <a16:creationId xmlns:a16="http://schemas.microsoft.com/office/drawing/2014/main" id="{D73DA90A-F69D-4219-5715-16B189BEE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8250" y="4943475"/>
            <a:ext cx="79375" cy="77788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sp>
        <p:nvSpPr>
          <p:cNvPr id="12334" name="AutoShape 94">
            <a:extLst>
              <a:ext uri="{FF2B5EF4-FFF2-40B4-BE49-F238E27FC236}">
                <a16:creationId xmlns:a16="http://schemas.microsoft.com/office/drawing/2014/main" id="{4B095588-143B-8575-6205-7A842A8DA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4910138"/>
            <a:ext cx="144462" cy="144462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sp>
        <p:nvSpPr>
          <p:cNvPr id="12335" name="Text Box 95">
            <a:extLst>
              <a:ext uri="{FF2B5EF4-FFF2-40B4-BE49-F238E27FC236}">
                <a16:creationId xmlns:a16="http://schemas.microsoft.com/office/drawing/2014/main" id="{91E2E6CB-7236-7BA5-BC54-F1B051F90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6788" y="4832350"/>
            <a:ext cx="273050" cy="27463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20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12336" name="AutoShape 96">
            <a:extLst>
              <a:ext uri="{FF2B5EF4-FFF2-40B4-BE49-F238E27FC236}">
                <a16:creationId xmlns:a16="http://schemas.microsoft.com/office/drawing/2014/main" id="{4E6BCBC2-CE79-734D-6100-E6CDC2E0F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825" y="4910138"/>
            <a:ext cx="144463" cy="144462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sp>
        <p:nvSpPr>
          <p:cNvPr id="12337" name="AutoShape 97">
            <a:extLst>
              <a:ext uri="{FF2B5EF4-FFF2-40B4-BE49-F238E27FC236}">
                <a16:creationId xmlns:a16="http://schemas.microsoft.com/office/drawing/2014/main" id="{65B4CFFC-69C2-F2A9-31D8-205D7F261E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1813" y="4113213"/>
            <a:ext cx="473075" cy="222250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sp>
        <p:nvSpPr>
          <p:cNvPr id="12338" name="Text Box 98">
            <a:extLst>
              <a:ext uri="{FF2B5EF4-FFF2-40B4-BE49-F238E27FC236}">
                <a16:creationId xmlns:a16="http://schemas.microsoft.com/office/drawing/2014/main" id="{B44B7715-2A80-7F71-8036-A2074CF06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5300" y="4090988"/>
            <a:ext cx="509588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000" b="1">
                <a:solidFill>
                  <a:schemeClr val="tx1"/>
                </a:solidFill>
              </a:rPr>
              <a:t>*(-g1)</a:t>
            </a:r>
          </a:p>
        </p:txBody>
      </p:sp>
      <p:sp>
        <p:nvSpPr>
          <p:cNvPr id="12339" name="AutoShape 99">
            <a:extLst>
              <a:ext uri="{FF2B5EF4-FFF2-40B4-BE49-F238E27FC236}">
                <a16:creationId xmlns:a16="http://schemas.microsoft.com/office/drawing/2014/main" id="{5343E985-1AF8-2533-BADF-24FDD3BED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500" y="5727700"/>
            <a:ext cx="504825" cy="222250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sp>
        <p:nvSpPr>
          <p:cNvPr id="12340" name="Text Box 100">
            <a:extLst>
              <a:ext uri="{FF2B5EF4-FFF2-40B4-BE49-F238E27FC236}">
                <a16:creationId xmlns:a16="http://schemas.microsoft.com/office/drawing/2014/main" id="{D18794BE-9D82-F891-89C6-91069E54C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3888" y="5703888"/>
            <a:ext cx="381000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000" b="1">
                <a:solidFill>
                  <a:schemeClr val="tx1"/>
                </a:solidFill>
              </a:rPr>
              <a:t>*g1</a:t>
            </a:r>
          </a:p>
        </p:txBody>
      </p:sp>
      <p:cxnSp>
        <p:nvCxnSpPr>
          <p:cNvPr id="12341" name="AutoShape 101">
            <a:extLst>
              <a:ext uri="{FF2B5EF4-FFF2-40B4-BE49-F238E27FC236}">
                <a16:creationId xmlns:a16="http://schemas.microsoft.com/office/drawing/2014/main" id="{66245B41-EFDC-CDC2-25BC-A0FA21F4968B}"/>
              </a:ext>
            </a:extLst>
          </p:cNvPr>
          <p:cNvCxnSpPr>
            <a:cxnSpLocks noChangeShapeType="1"/>
            <a:stCxn id="12350" idx="0"/>
            <a:endCxn id="12337" idx="2"/>
          </p:cNvCxnSpPr>
          <p:nvPr/>
        </p:nvCxnSpPr>
        <p:spPr bwMode="auto">
          <a:xfrm rot="-5400000">
            <a:off x="4135438" y="3476625"/>
            <a:ext cx="728662" cy="2224088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42" name="AutoShape 102">
            <a:extLst>
              <a:ext uri="{FF2B5EF4-FFF2-40B4-BE49-F238E27FC236}">
                <a16:creationId xmlns:a16="http://schemas.microsoft.com/office/drawing/2014/main" id="{8E8EE879-8A91-91D7-4A19-45B898D21B70}"/>
              </a:ext>
            </a:extLst>
          </p:cNvPr>
          <p:cNvCxnSpPr>
            <a:cxnSpLocks noChangeShapeType="1"/>
            <a:stCxn id="12333" idx="4"/>
            <a:endCxn id="12339" idx="6"/>
          </p:cNvCxnSpPr>
          <p:nvPr/>
        </p:nvCxnSpPr>
        <p:spPr bwMode="auto">
          <a:xfrm rot="5400000">
            <a:off x="6483351" y="4694237"/>
            <a:ext cx="817562" cy="1471613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43" name="AutoShape 103">
            <a:extLst>
              <a:ext uri="{FF2B5EF4-FFF2-40B4-BE49-F238E27FC236}">
                <a16:creationId xmlns:a16="http://schemas.microsoft.com/office/drawing/2014/main" id="{AA04C250-52EA-7738-2B88-BA7F9A628F4C}"/>
              </a:ext>
            </a:extLst>
          </p:cNvPr>
          <p:cNvCxnSpPr>
            <a:cxnSpLocks noChangeShapeType="1"/>
            <a:stCxn id="12339" idx="2"/>
            <a:endCxn id="12334" idx="4"/>
          </p:cNvCxnSpPr>
          <p:nvPr/>
        </p:nvCxnSpPr>
        <p:spPr bwMode="auto">
          <a:xfrm rot="10800000">
            <a:off x="3636963" y="5054600"/>
            <a:ext cx="2014537" cy="784225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44" name="AutoShape 104">
            <a:extLst>
              <a:ext uri="{FF2B5EF4-FFF2-40B4-BE49-F238E27FC236}">
                <a16:creationId xmlns:a16="http://schemas.microsoft.com/office/drawing/2014/main" id="{78FFAA57-3459-A908-C4FC-90E6AB5252CB}"/>
              </a:ext>
            </a:extLst>
          </p:cNvPr>
          <p:cNvCxnSpPr>
            <a:cxnSpLocks noChangeShapeType="1"/>
            <a:stCxn id="12337" idx="6"/>
            <a:endCxn id="12336" idx="0"/>
          </p:cNvCxnSpPr>
          <p:nvPr/>
        </p:nvCxnSpPr>
        <p:spPr bwMode="auto">
          <a:xfrm>
            <a:off x="6084888" y="4224338"/>
            <a:ext cx="1223962" cy="68580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345" name="Text Box 105">
            <a:extLst>
              <a:ext uri="{FF2B5EF4-FFF2-40B4-BE49-F238E27FC236}">
                <a16:creationId xmlns:a16="http://schemas.microsoft.com/office/drawing/2014/main" id="{817EEDE1-E9D6-5009-802A-638EFCB3A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8675" y="4838700"/>
            <a:ext cx="273050" cy="27463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200">
                <a:solidFill>
                  <a:schemeClr val="tx1"/>
                </a:solidFill>
              </a:rPr>
              <a:t>+</a:t>
            </a:r>
          </a:p>
        </p:txBody>
      </p:sp>
      <p:cxnSp>
        <p:nvCxnSpPr>
          <p:cNvPr id="12346" name="AutoShape 106">
            <a:extLst>
              <a:ext uri="{FF2B5EF4-FFF2-40B4-BE49-F238E27FC236}">
                <a16:creationId xmlns:a16="http://schemas.microsoft.com/office/drawing/2014/main" id="{624E00AA-A725-9185-6D58-689ABE4CEB92}"/>
              </a:ext>
            </a:extLst>
          </p:cNvPr>
          <p:cNvCxnSpPr>
            <a:cxnSpLocks noChangeShapeType="1"/>
            <a:endCxn id="12334" idx="2"/>
          </p:cNvCxnSpPr>
          <p:nvPr/>
        </p:nvCxnSpPr>
        <p:spPr bwMode="auto">
          <a:xfrm>
            <a:off x="3059113" y="4981575"/>
            <a:ext cx="504825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47" name="AutoShape 107">
            <a:extLst>
              <a:ext uri="{FF2B5EF4-FFF2-40B4-BE49-F238E27FC236}">
                <a16:creationId xmlns:a16="http://schemas.microsoft.com/office/drawing/2014/main" id="{C1770AF3-CAEC-9EE8-F6C1-FA5783D090C4}"/>
              </a:ext>
            </a:extLst>
          </p:cNvPr>
          <p:cNvCxnSpPr>
            <a:cxnSpLocks noChangeShapeType="1"/>
            <a:stCxn id="12336" idx="6"/>
          </p:cNvCxnSpPr>
          <p:nvPr/>
        </p:nvCxnSpPr>
        <p:spPr bwMode="auto">
          <a:xfrm>
            <a:off x="7380288" y="4983163"/>
            <a:ext cx="2159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348" name="AutoShape 108">
            <a:extLst>
              <a:ext uri="{FF2B5EF4-FFF2-40B4-BE49-F238E27FC236}">
                <a16:creationId xmlns:a16="http://schemas.microsoft.com/office/drawing/2014/main" id="{3B80AA75-30B1-7D37-1609-326AABF4D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5400" y="4843463"/>
            <a:ext cx="1006475" cy="287337"/>
          </a:xfrm>
          <a:prstGeom prst="roundRect">
            <a:avLst>
              <a:gd name="adj" fmla="val 16667"/>
            </a:avLst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600">
                <a:solidFill>
                  <a:schemeClr val="tx1"/>
                </a:solidFill>
              </a:rPr>
              <a:t>Dly (M</a:t>
            </a:r>
            <a:r>
              <a:rPr lang="nb-NO" altLang="en-US" sz="1600" baseline="-25000">
                <a:solidFill>
                  <a:schemeClr val="tx1"/>
                </a:solidFill>
              </a:rPr>
              <a:t>1</a:t>
            </a:r>
            <a:r>
              <a:rPr lang="nb-NO" altLang="en-US" sz="1600">
                <a:solidFill>
                  <a:schemeClr val="tx1"/>
                </a:solidFill>
              </a:rPr>
              <a:t>)</a:t>
            </a:r>
          </a:p>
        </p:txBody>
      </p:sp>
      <p:cxnSp>
        <p:nvCxnSpPr>
          <p:cNvPr id="12349" name="AutoShape 109">
            <a:extLst>
              <a:ext uri="{FF2B5EF4-FFF2-40B4-BE49-F238E27FC236}">
                <a16:creationId xmlns:a16="http://schemas.microsoft.com/office/drawing/2014/main" id="{4C2F49AC-C091-2C6F-E670-702F80D89968}"/>
              </a:ext>
            </a:extLst>
          </p:cNvPr>
          <p:cNvCxnSpPr>
            <a:cxnSpLocks noChangeShapeType="1"/>
            <a:stCxn id="12348" idx="3"/>
            <a:endCxn id="12316" idx="2"/>
          </p:cNvCxnSpPr>
          <p:nvPr/>
        </p:nvCxnSpPr>
        <p:spPr bwMode="auto">
          <a:xfrm flipV="1">
            <a:off x="4841875" y="4984750"/>
            <a:ext cx="377825" cy="31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350" name="AutoShape 92">
            <a:extLst>
              <a:ext uri="{FF2B5EF4-FFF2-40B4-BE49-F238E27FC236}">
                <a16:creationId xmlns:a16="http://schemas.microsoft.com/office/drawing/2014/main" id="{0F4D3BD8-1B1A-A11C-C72F-3ABC0AABA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4953000"/>
            <a:ext cx="79375" cy="77788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sp>
        <p:nvSpPr>
          <p:cNvPr id="12351" name="AutoShape 85">
            <a:extLst>
              <a:ext uri="{FF2B5EF4-FFF2-40B4-BE49-F238E27FC236}">
                <a16:creationId xmlns:a16="http://schemas.microsoft.com/office/drawing/2014/main" id="{39FB6B49-2C29-EA42-09D6-0B72273D5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4945063"/>
            <a:ext cx="79375" cy="77787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sp>
        <p:nvSpPr>
          <p:cNvPr id="12352" name="AutoShape 84">
            <a:extLst>
              <a:ext uri="{FF2B5EF4-FFF2-40B4-BE49-F238E27FC236}">
                <a16:creationId xmlns:a16="http://schemas.microsoft.com/office/drawing/2014/main" id="{72FCF54E-C484-FFC4-4A20-DE2CD9BA5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0550" y="4943475"/>
            <a:ext cx="79375" cy="77788"/>
          </a:xfrm>
          <a:prstGeom prst="flowChartConnector">
            <a:avLst/>
          </a:prstGeom>
          <a:solidFill>
            <a:srgbClr val="3862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>
              <a:solidFill>
                <a:schemeClr val="tx1"/>
              </a:solidFill>
            </a:endParaRPr>
          </a:p>
        </p:txBody>
      </p:sp>
      <p:cxnSp>
        <p:nvCxnSpPr>
          <p:cNvPr id="12353" name="AutoShape 114">
            <a:extLst>
              <a:ext uri="{FF2B5EF4-FFF2-40B4-BE49-F238E27FC236}">
                <a16:creationId xmlns:a16="http://schemas.microsoft.com/office/drawing/2014/main" id="{29BC57CC-7460-33C0-45E8-C2001A0302B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667625" y="4983163"/>
            <a:ext cx="2159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2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2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2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2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2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2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2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2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2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2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2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2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2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2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2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2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2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2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2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2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2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2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2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2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2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2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2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2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2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2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 animBg="1"/>
      <p:bldP spid="12292" grpId="0" animBg="1"/>
      <p:bldP spid="12293" grpId="0" animBg="1"/>
      <p:bldP spid="12294" grpId="0" animBg="1"/>
      <p:bldP spid="12295" grpId="0" animBg="1"/>
      <p:bldP spid="12296" grpId="0" animBg="1"/>
      <p:bldP spid="12297" grpId="0" animBg="1"/>
      <p:bldP spid="12302" grpId="0" animBg="1"/>
      <p:bldP spid="12303" grpId="0" animBg="1"/>
      <p:bldP spid="12304" grpId="0" animBg="1"/>
      <p:bldP spid="12313" grpId="0" animBg="1"/>
      <p:bldP spid="12314" grpId="0" animBg="1"/>
      <p:bldP spid="12315" grpId="0" animBg="1"/>
      <p:bldP spid="12316" grpId="0" animBg="1"/>
      <p:bldP spid="12317" grpId="0" animBg="1"/>
      <p:bldP spid="12319" grpId="0" animBg="1"/>
      <p:bldP spid="12320" grpId="0" animBg="1"/>
      <p:bldP spid="12321" grpId="0" animBg="1"/>
      <p:bldP spid="12323" grpId="0" animBg="1"/>
      <p:bldP spid="12324" grpId="0" animBg="1"/>
      <p:bldP spid="12325" grpId="0" animBg="1"/>
      <p:bldP spid="12326" grpId="0" animBg="1"/>
      <p:bldP spid="12333" grpId="0" animBg="1"/>
      <p:bldP spid="12334" grpId="0" animBg="1"/>
      <p:bldP spid="12335" grpId="0" animBg="1"/>
      <p:bldP spid="12336" grpId="0" animBg="1"/>
      <p:bldP spid="12337" grpId="0" animBg="1"/>
      <p:bldP spid="12338" grpId="0" animBg="1"/>
      <p:bldP spid="12339" grpId="0" animBg="1"/>
      <p:bldP spid="12340" grpId="0" animBg="1"/>
      <p:bldP spid="12345" grpId="0" animBg="1"/>
      <p:bldP spid="12348" grpId="0" animBg="1"/>
      <p:bldP spid="12350" grpId="0" animBg="1"/>
      <p:bldP spid="12351" grpId="0" animBg="1"/>
      <p:bldP spid="12352" grpId="0" animBg="1"/>
    </p:bldLst>
  </p:timing>
</p:sld>
</file>

<file path=ppt/theme/theme1.xml><?xml version="1.0" encoding="utf-8"?>
<a:theme xmlns:a="http://schemas.openxmlformats.org/drawingml/2006/main" name="Forelesning_black">
  <a:themeElements>
    <a:clrScheme name="Kondensstripe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densstripe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relesning2_black.potx" id="{9C97AB6B-E840-49AC-ABC2-08B183E51B76}" vid="{E66CBB2D-D5D6-44EE-8B1E-B4375E0D2841}"/>
    </a:ext>
  </a:extLst>
</a:theme>
</file>

<file path=ppt/theme/theme2.xml><?xml version="1.0" encoding="utf-8"?>
<a:theme xmlns:a="http://schemas.openxmlformats.org/drawingml/2006/main" name="Black">
  <a:themeElements>
    <a:clrScheme name="Egendefinert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DB3E2"/>
      </a:hlink>
      <a:folHlink>
        <a:srgbClr val="548DD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Forelesning2_black</Template>
  <TotalTime>7204</TotalTime>
  <Words>981</Words>
  <Application>Microsoft Office PowerPoint</Application>
  <PresentationFormat>Skjermfremvisning (4:3)</PresentationFormat>
  <Paragraphs>222</Paragraphs>
  <Slides>23</Slides>
  <Notes>1</Notes>
  <HiddenSlides>0</HiddenSlides>
  <MMClips>4</MMClips>
  <ScaleCrop>false</ScaleCrop>
  <HeadingPairs>
    <vt:vector size="8" baseType="variant">
      <vt:variant>
        <vt:lpstr>Brukte skrifter</vt:lpstr>
      </vt:variant>
      <vt:variant>
        <vt:i4>7</vt:i4>
      </vt:variant>
      <vt:variant>
        <vt:lpstr>Tema</vt:lpstr>
      </vt:variant>
      <vt:variant>
        <vt:i4>2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23</vt:i4>
      </vt:variant>
    </vt:vector>
  </HeadingPairs>
  <TitlesOfParts>
    <vt:vector size="33" baseType="lpstr">
      <vt:lpstr>Arial</vt:lpstr>
      <vt:lpstr>Calibri</vt:lpstr>
      <vt:lpstr>Century Gothic</vt:lpstr>
      <vt:lpstr>CMBX12</vt:lpstr>
      <vt:lpstr>CMR10</vt:lpstr>
      <vt:lpstr>CMTT10</vt:lpstr>
      <vt:lpstr>Wingdings</vt:lpstr>
      <vt:lpstr>Forelesning_black</vt:lpstr>
      <vt:lpstr>Black</vt:lpstr>
      <vt:lpstr>Formel</vt:lpstr>
      <vt:lpstr>Feedback in DSP</vt:lpstr>
      <vt:lpstr>DSP components</vt:lpstr>
      <vt:lpstr>Butterworth IIR filter</vt:lpstr>
      <vt:lpstr>Flanger</vt:lpstr>
      <vt:lpstr>Physical model of instrument</vt:lpstr>
      <vt:lpstr>Simplest form</vt:lpstr>
      <vt:lpstr>String model (waveguide)</vt:lpstr>
      <vt:lpstr>Allpass filter as reverberator</vt:lpstr>
      <vt:lpstr>Parallel, series, nested</vt:lpstr>
      <vt:lpstr>FDN: Feedback Delay Network</vt:lpstr>
      <vt:lpstr>FDN Reverb Csound (screverb)</vt:lpstr>
      <vt:lpstr>More from Sean Costello (a treasure trove for reverb design knowledge)</vt:lpstr>
      <vt:lpstr>Waveguide mesh Jon Christopher Nelson</vt:lpstr>
      <vt:lpstr>Frequency Modulation with Feedback  in Granular Synthesis</vt:lpstr>
      <vt:lpstr>Why? Interesting chaotic behavior in FM feedback</vt:lpstr>
      <vt:lpstr>Problem Pitch instability</vt:lpstr>
      <vt:lpstr>Signal flow</vt:lpstr>
      <vt:lpstr>Adding some balancing processes in the feedback path</vt:lpstr>
      <vt:lpstr>Tentative insights  with more radical granular parameter settings</vt:lpstr>
      <vt:lpstr>Test tools in git</vt:lpstr>
      <vt:lpstr>Feedback plate instrument</vt:lpstr>
      <vt:lpstr>Feedback plate instrument</vt:lpstr>
      <vt:lpstr>PowerPoint-presentasjon</vt:lpstr>
    </vt:vector>
  </TitlesOfParts>
  <Company>NTNU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Lysbilde 1</dc:title>
  <dc:creator>Øyvind Brandtsergg</dc:creator>
  <cp:lastModifiedBy>Øyvind Brandtsegg</cp:lastModifiedBy>
  <cp:revision>182</cp:revision>
  <dcterms:created xsi:type="dcterms:W3CDTF">2008-02-14T11:46:54Z</dcterms:created>
  <dcterms:modified xsi:type="dcterms:W3CDTF">2024-11-09T12:34:19Z</dcterms:modified>
</cp:coreProperties>
</file>