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notesMasterIdLst>
    <p:notesMasterId r:id="rId26"/>
  </p:notesMasterIdLst>
  <p:sldIdLst>
    <p:sldId id="427" r:id="rId2"/>
    <p:sldId id="450" r:id="rId3"/>
    <p:sldId id="448" r:id="rId4"/>
    <p:sldId id="261" r:id="rId5"/>
    <p:sldId id="463" r:id="rId6"/>
    <p:sldId id="271" r:id="rId7"/>
    <p:sldId id="465" r:id="rId8"/>
    <p:sldId id="462" r:id="rId9"/>
    <p:sldId id="451" r:id="rId10"/>
    <p:sldId id="437" r:id="rId11"/>
    <p:sldId id="439" r:id="rId12"/>
    <p:sldId id="461" r:id="rId13"/>
    <p:sldId id="474" r:id="rId14"/>
    <p:sldId id="468" r:id="rId15"/>
    <p:sldId id="470" r:id="rId16"/>
    <p:sldId id="471" r:id="rId17"/>
    <p:sldId id="472" r:id="rId18"/>
    <p:sldId id="473" r:id="rId19"/>
    <p:sldId id="469" r:id="rId20"/>
    <p:sldId id="475" r:id="rId21"/>
    <p:sldId id="466" r:id="rId22"/>
    <p:sldId id="467" r:id="rId23"/>
    <p:sldId id="321" r:id="rId24"/>
    <p:sldId id="368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27" autoAdjust="0"/>
    <p:restoredTop sz="86050" autoAdjust="0"/>
  </p:normalViewPr>
  <p:slideViewPr>
    <p:cSldViewPr>
      <p:cViewPr varScale="1">
        <p:scale>
          <a:sx n="94" d="100"/>
          <a:sy n="94" d="100"/>
        </p:scale>
        <p:origin x="586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7BDD6-A64D-4405-B86B-9765A5798CF4}" type="datetimeFigureOut">
              <a:rPr lang="nb-NO" smtClean="0"/>
              <a:t>09.11.2024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74C60-E4C6-495A-9DA6-38D444013CA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6891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Svalbard, experience the antenna and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9B5CA-E384-8E48-9D95-6F8778557C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88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Global </a:t>
            </a:r>
            <a:r>
              <a:rPr lang="en-US" dirty="0" err="1"/>
              <a:t>coreography</a:t>
            </a:r>
            <a:r>
              <a:rPr lang="en-US" dirty="0"/>
              <a:t> of the antennas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9B5CA-E384-8E48-9D95-6F8778557C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74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/>
          <p:cNvSpPr txBox="1"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599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DC22A-75ED-4A14-B79F-61F62459F6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8306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30693-4EE9-46F3-897F-A60A99069E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9164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 txBox="1">
            <a:spLocks noGrp="1"/>
          </p:cNvSpPr>
          <p:nvPr>
            <p:ph type="title" orient="vert"/>
          </p:nvPr>
        </p:nvSpPr>
        <p:spPr>
          <a:xfrm>
            <a:off x="6629400" y="274636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36"/>
            <a:ext cx="6019796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D414-5328-4673-AE18-354E3FBD14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9809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BFCF4-EEF8-4DBB-A397-C90AFD88E5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6045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7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 txBox="1">
            <a:spLocks noGrp="1"/>
          </p:cNvSpPr>
          <p:nvPr>
            <p:ph type="body" idx="1"/>
          </p:nvPr>
        </p:nvSpPr>
        <p:spPr>
          <a:xfrm>
            <a:off x="722311" y="2906719"/>
            <a:ext cx="7772400" cy="1500188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8F5C4-E043-439B-B8AE-41A0EB6AF0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5777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 txBox="1">
            <a:spLocks noGrp="1"/>
          </p:cNvSpPr>
          <p:nvPr>
            <p:ph idx="1"/>
          </p:nvPr>
        </p:nvSpPr>
        <p:spPr>
          <a:xfrm>
            <a:off x="457201" y="1600200"/>
            <a:ext cx="4038603" cy="4525963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innhold 3"/>
          <p:cNvSpPr txBox="1">
            <a:spLocks noGrp="1"/>
          </p:cNvSpPr>
          <p:nvPr>
            <p:ph idx="2"/>
          </p:nvPr>
        </p:nvSpPr>
        <p:spPr>
          <a:xfrm>
            <a:off x="4648197" y="1600200"/>
            <a:ext cx="4038603" cy="4525963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dato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bunntekst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Plassholder for lysbilde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FFE22-4218-4224-B546-1F2A882F92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1398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 txBox="1">
            <a:spLocks noGrp="1"/>
          </p:cNvSpPr>
          <p:nvPr>
            <p:ph type="body" idx="1"/>
          </p:nvPr>
        </p:nvSpPr>
        <p:spPr>
          <a:xfrm>
            <a:off x="457200" y="1535119"/>
            <a:ext cx="4040184" cy="639763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 txBox="1">
            <a:spLocks noGrp="1"/>
          </p:cNvSpPr>
          <p:nvPr>
            <p:ph idx="2"/>
          </p:nvPr>
        </p:nvSpPr>
        <p:spPr>
          <a:xfrm>
            <a:off x="457200" y="2174870"/>
            <a:ext cx="4040184" cy="3951292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tekst 4"/>
          <p:cNvSpPr txBox="1">
            <a:spLocks noGrp="1"/>
          </p:cNvSpPr>
          <p:nvPr>
            <p:ph type="body" idx="3"/>
          </p:nvPr>
        </p:nvSpPr>
        <p:spPr>
          <a:xfrm>
            <a:off x="4645023" y="1535119"/>
            <a:ext cx="4041776" cy="639763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 txBox="1">
            <a:spLocks noGrp="1"/>
          </p:cNvSpPr>
          <p:nvPr>
            <p:ph idx="4"/>
          </p:nvPr>
        </p:nvSpPr>
        <p:spPr>
          <a:xfrm>
            <a:off x="4645023" y="2174870"/>
            <a:ext cx="4041776" cy="3951292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dato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Plassholder for bunntekst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Plassholder for lysbildenumm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7BBB6-E9C0-430F-A4F8-3907AEE495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8178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Plassholder for bunntekst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358F0-8181-4104-9971-37F0EF68B28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3116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bunntekst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Plassholder for lysbildenumm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558AF-3529-43C8-96B7-02473BF7B7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0422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>
          <a:xfrm>
            <a:off x="457201" y="273052"/>
            <a:ext cx="3008311" cy="116205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 txBox="1">
            <a:spLocks noGrp="1"/>
          </p:cNvSpPr>
          <p:nvPr>
            <p:ph idx="1"/>
          </p:nvPr>
        </p:nvSpPr>
        <p:spPr>
          <a:xfrm>
            <a:off x="3575047" y="273053"/>
            <a:ext cx="5111752" cy="585311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tekst 3"/>
          <p:cNvSpPr txBox="1">
            <a:spLocks noGrp="1"/>
          </p:cNvSpPr>
          <p:nvPr>
            <p:ph type="body" idx="2"/>
          </p:nvPr>
        </p:nvSpPr>
        <p:spPr>
          <a:xfrm>
            <a:off x="457201" y="1435095"/>
            <a:ext cx="3008311" cy="4691067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bunntekst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Plassholder for lysbilde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9069E-84D0-440C-A317-CEAE987489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0952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2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bilde 2"/>
          <p:cNvSpPr txBox="1">
            <a:spLocks noGrp="1"/>
          </p:cNvSpPr>
          <p:nvPr>
            <p:ph type="pic" idx="1"/>
          </p:nvPr>
        </p:nvSpPr>
        <p:spPr>
          <a:xfrm>
            <a:off x="1792288" y="612770"/>
            <a:ext cx="5486400" cy="4114799"/>
          </a:xfrm>
        </p:spPr>
        <p:txBody>
          <a:bodyPr/>
          <a:lstStyle>
            <a:lvl1pPr marL="0" indent="0">
              <a:buNone/>
              <a:defRPr lang="en-US"/>
            </a:lvl1pPr>
          </a:lstStyle>
          <a:p>
            <a:pPr lvl="0"/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4" name="Plassholder for tekst 3"/>
          <p:cNvSpPr txBox="1">
            <a:spLocks noGrp="1"/>
          </p:cNvSpPr>
          <p:nvPr>
            <p:ph type="body" idx="2"/>
          </p:nvPr>
        </p:nvSpPr>
        <p:spPr>
          <a:xfrm>
            <a:off x="1792288" y="5367332"/>
            <a:ext cx="5486400" cy="804867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bunntekst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Plassholder for lysbilde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819F4-231C-45C0-B3C8-F13BF16320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1880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 txBox="1">
            <a:spLocks noGrp="1"/>
          </p:cNvSpPr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2"/>
          </p:nvPr>
        </p:nvSpPr>
        <p:spPr>
          <a:xfrm>
            <a:off x="457200" y="6356347"/>
            <a:ext cx="2133596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3"/>
          </p:nvPr>
        </p:nvSpPr>
        <p:spPr>
          <a:xfrm>
            <a:off x="3124204" y="6356347"/>
            <a:ext cx="2895603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47"/>
            <a:ext cx="2133596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>
              <a:defRPr/>
            </a:pPr>
            <a:fld id="{19192490-2E3A-4899-A714-6DBE7BCF99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txStyles>
    <p:titleStyle>
      <a:lvl1pPr marL="0" marR="0" lvl="0" indent="0" algn="ctr" defTabSz="914400" rtl="0" eaLnBrk="1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nb-NO" sz="4400" b="0" i="0" u="none" strike="noStrike" kern="1200" cap="none" spc="0" baseline="0">
          <a:solidFill>
            <a:srgbClr val="FFFFFF"/>
          </a:solidFill>
          <a:uFillTx/>
          <a:latin typeface="Calibri"/>
          <a:ea typeface=""/>
          <a:cs typeface=""/>
        </a:defRPr>
      </a:lvl1pPr>
    </p:titleStyle>
    <p:bodyStyle>
      <a:lvl1pPr marL="342900" marR="0" lvl="0" indent="-342900" algn="l" defTabSz="914400" rtl="0" eaLnBrk="1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nb-NO" sz="3200" b="0" i="0" u="none" strike="noStrike" kern="1200" cap="none" spc="0" baseline="0">
          <a:solidFill>
            <a:srgbClr val="FFFFFF"/>
          </a:solidFill>
          <a:uFillTx/>
          <a:latin typeface="Calibri"/>
          <a:ea typeface=""/>
          <a:cs typeface=""/>
        </a:defRPr>
      </a:lvl1pPr>
      <a:lvl2pPr marL="742950" marR="0" lvl="1" indent="-285750" algn="l" defTabSz="914400" rtl="0" eaLnBrk="1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nb-NO" sz="2800" b="0" i="0" u="none" strike="noStrike" kern="1200" cap="none" spc="0" baseline="0">
          <a:solidFill>
            <a:srgbClr val="FFFFFF"/>
          </a:solidFill>
          <a:uFillTx/>
          <a:latin typeface="Calibri"/>
          <a:ea typeface=""/>
          <a:cs typeface=""/>
        </a:defRPr>
      </a:lvl2pPr>
      <a:lvl3pPr marL="1143000" marR="0" lvl="2" indent="-228600" algn="l" defTabSz="914400" rtl="0" eaLnBrk="1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nb-NO" sz="2400" b="0" i="0" u="none" strike="noStrike" kern="1200" cap="none" spc="0" baseline="0">
          <a:solidFill>
            <a:srgbClr val="FFFFFF"/>
          </a:solidFill>
          <a:uFillTx/>
          <a:latin typeface="Calibri"/>
          <a:ea typeface=""/>
          <a:cs typeface=""/>
        </a:defRPr>
      </a:lvl3pPr>
      <a:lvl4pPr marL="1600200" marR="0" lvl="3" indent="-228600" algn="l" defTabSz="914400" rtl="0" eaLnBrk="1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nb-NO" sz="2000" b="0" i="0" u="none" strike="noStrike" kern="1200" cap="none" spc="0" baseline="0">
          <a:solidFill>
            <a:srgbClr val="FFFFFF"/>
          </a:solidFill>
          <a:uFillTx/>
          <a:latin typeface="Calibri"/>
          <a:ea typeface=""/>
          <a:cs typeface=""/>
        </a:defRPr>
      </a:lvl4pPr>
      <a:lvl5pPr marL="2057400" marR="0" lvl="4" indent="-228600" algn="l" defTabSz="914400" rtl="0" eaLnBrk="1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nb-NO" sz="2000" b="0" i="0" u="none" strike="noStrike" kern="1200" cap="none" spc="0" baseline="0">
          <a:solidFill>
            <a:srgbClr val="FFFFFF"/>
          </a:solidFill>
          <a:uFillTx/>
          <a:latin typeface="Calibri"/>
          <a:ea typeface=""/>
          <a:cs typeface="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jpe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jpe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jpeg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6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1.png"/><Relationship Id="rId4" Type="http://schemas.microsoft.com/office/2007/relationships/hdphoto" Target="../media/hdphoto8.wdp"/><Relationship Id="rId9" Type="http://schemas.microsoft.com/office/2007/relationships/hdphoto" Target="../media/hdphoto10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hyperlink" Target="https://vimeo.com/463046453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7.wdp"/><Relationship Id="rId11" Type="http://schemas.openxmlformats.org/officeDocument/2006/relationships/image" Target="../media/image27.png"/><Relationship Id="rId5" Type="http://schemas.openxmlformats.org/officeDocument/2006/relationships/image" Target="../media/image8.jpeg"/><Relationship Id="rId10" Type="http://schemas.openxmlformats.org/officeDocument/2006/relationships/image" Target="../media/image26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microsoft.com/office/2007/relationships/media" Target="../media/media3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2.jpeg"/><Relationship Id="rId2" Type="http://schemas.openxmlformats.org/officeDocument/2006/relationships/audio" Target="../media/media2.wav"/><Relationship Id="rId16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31.jpeg"/><Relationship Id="rId5" Type="http://schemas.microsoft.com/office/2007/relationships/media" Target="../media/media4.WAV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audio" Target="../media/media3.WAV"/><Relationship Id="rId9" Type="http://schemas.openxmlformats.org/officeDocument/2006/relationships/image" Target="../media/image29.jpe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gAPn_e_cE0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jpg"/><Relationship Id="rId2" Type="http://schemas.openxmlformats.org/officeDocument/2006/relationships/video" Target="../media/media5.m4v"/><Relationship Id="rId1" Type="http://schemas.microsoft.com/office/2007/relationships/media" Target="../media/media5.m4v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" Type="http://schemas.openxmlformats.org/officeDocument/2006/relationships/image" Target="../media/image43.jpeg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png"/><Relationship Id="rId15" Type="http://schemas.openxmlformats.org/officeDocument/2006/relationships/image" Target="../media/image56.jpe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4" descr="C:\Dropbox\kartverket_temp\P101012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3000" contras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61" r="14113"/>
          <a:stretch>
            <a:fillRect/>
          </a:stretch>
        </p:blipFill>
        <p:spPr bwMode="auto">
          <a:xfrm>
            <a:off x="-4497" y="-4262"/>
            <a:ext cx="3474771" cy="345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12"/>
          <p:cNvPicPr>
            <a:picLocks noChangeAspect="1" noChangeArrowheads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4" b="12695"/>
          <a:stretch/>
        </p:blipFill>
        <p:spPr bwMode="auto">
          <a:xfrm>
            <a:off x="3105975" y="1341438"/>
            <a:ext cx="3228572" cy="27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9000" contrast="-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65" b="23068"/>
          <a:stretch>
            <a:fillRect/>
          </a:stretch>
        </p:blipFill>
        <p:spPr bwMode="auto">
          <a:xfrm>
            <a:off x="3455366" y="0"/>
            <a:ext cx="5672138" cy="19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8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49" t="1854" r="10774"/>
          <a:stretch/>
        </p:blipFill>
        <p:spPr bwMode="auto">
          <a:xfrm>
            <a:off x="5922963" y="1628801"/>
            <a:ext cx="3219450" cy="266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69000" contrast="-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72"/>
          <a:stretch>
            <a:fillRect/>
          </a:stretch>
        </p:blipFill>
        <p:spPr bwMode="auto">
          <a:xfrm>
            <a:off x="0" y="3829050"/>
            <a:ext cx="9144000" cy="30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vrundet rektangel 14"/>
          <p:cNvSpPr/>
          <p:nvPr/>
        </p:nvSpPr>
        <p:spPr>
          <a:xfrm>
            <a:off x="611559" y="404663"/>
            <a:ext cx="8017709" cy="1296143"/>
          </a:xfrm>
          <a:prstGeom prst="roundRect">
            <a:avLst>
              <a:gd name="adj" fmla="val 4713"/>
            </a:avLst>
          </a:prstGeom>
          <a:solidFill>
            <a:schemeClr val="tx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03" name="Tittel 1"/>
          <p:cNvSpPr>
            <a:spLocks noGrp="1"/>
          </p:cNvSpPr>
          <p:nvPr>
            <p:ph type="title"/>
          </p:nvPr>
        </p:nvSpPr>
        <p:spPr>
          <a:xfrm>
            <a:off x="442442" y="423776"/>
            <a:ext cx="8229600" cy="1190835"/>
          </a:xfrm>
        </p:spPr>
        <p:txBody>
          <a:bodyPr/>
          <a:lstStyle/>
          <a:p>
            <a:r>
              <a:rPr lang="nb-NO" sz="4000" dirty="0" err="1"/>
              <a:t>Playful</a:t>
            </a:r>
            <a:r>
              <a:rPr lang="nb-NO" sz="4000" dirty="0"/>
              <a:t> </a:t>
            </a:r>
            <a:r>
              <a:rPr lang="nb-NO" sz="4000" dirty="0" err="1"/>
              <a:t>new</a:t>
            </a:r>
            <a:r>
              <a:rPr lang="nb-NO" sz="4000" dirty="0"/>
              <a:t> instruments</a:t>
            </a:r>
            <a:endParaRPr lang="nb-NO" altLang="nb-NO" sz="3200" dirty="0"/>
          </a:p>
        </p:txBody>
      </p:sp>
      <p:pic>
        <p:nvPicPr>
          <p:cNvPr id="4105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2000" contrast="-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68"/>
          <a:stretch/>
        </p:blipFill>
        <p:spPr bwMode="auto">
          <a:xfrm>
            <a:off x="5479" y="2492896"/>
            <a:ext cx="1714500" cy="2469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image001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3000" contrast="-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8" t="3642" r="10228"/>
          <a:stretch>
            <a:fillRect/>
          </a:stretch>
        </p:blipFill>
        <p:spPr bwMode="auto">
          <a:xfrm>
            <a:off x="7061951" y="3835400"/>
            <a:ext cx="2077694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://upload.wikimedia.org/wikipedia/commons/3/38/Artist%27s_rendering_ULAS_J1120%2B0641.jpg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37000" contrast="-6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105975" y="4555371"/>
            <a:ext cx="3955976" cy="23464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vrundet rektangel 1"/>
          <p:cNvSpPr/>
          <p:nvPr/>
        </p:nvSpPr>
        <p:spPr>
          <a:xfrm>
            <a:off x="1691680" y="1823468"/>
            <a:ext cx="5544616" cy="3405731"/>
          </a:xfrm>
          <a:prstGeom prst="roundRect">
            <a:avLst>
              <a:gd name="adj" fmla="val 4713"/>
            </a:avLst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07" name="Plassholder for innhold 2"/>
          <p:cNvSpPr>
            <a:spLocks noGrp="1"/>
          </p:cNvSpPr>
          <p:nvPr>
            <p:ph idx="1"/>
          </p:nvPr>
        </p:nvSpPr>
        <p:spPr>
          <a:xfrm>
            <a:off x="1835696" y="1876886"/>
            <a:ext cx="5328592" cy="3820678"/>
          </a:xfrm>
        </p:spPr>
        <p:txBody>
          <a:bodyPr/>
          <a:lstStyle/>
          <a:p>
            <a:r>
              <a:rPr lang="nb-NO" altLang="nb-NO" sz="2400" dirty="0"/>
              <a:t>New </a:t>
            </a:r>
            <a:r>
              <a:rPr lang="nb-NO" altLang="nb-NO" sz="2400" dirty="0" err="1"/>
              <a:t>applications</a:t>
            </a:r>
            <a:r>
              <a:rPr lang="nb-NO" altLang="nb-NO" sz="2400" dirty="0"/>
              <a:t> of old </a:t>
            </a:r>
            <a:r>
              <a:rPr lang="nb-NO" altLang="nb-NO" sz="2400" dirty="0" err="1"/>
              <a:t>technology</a:t>
            </a:r>
            <a:endParaRPr lang="nb-NO" altLang="nb-NO" sz="2400" dirty="0"/>
          </a:p>
          <a:p>
            <a:r>
              <a:rPr lang="nb-NO" altLang="nb-NO" sz="2400" dirty="0"/>
              <a:t>Sound art </a:t>
            </a:r>
            <a:r>
              <a:rPr lang="nb-NO" altLang="nb-NO" sz="2400" dirty="0" err="1"/>
              <a:t>installations</a:t>
            </a:r>
            <a:r>
              <a:rPr lang="nb-NO" altLang="nb-NO" sz="2400" dirty="0"/>
              <a:t> as instruments</a:t>
            </a:r>
          </a:p>
          <a:p>
            <a:r>
              <a:rPr lang="nb-NO" altLang="nb-NO" sz="2400" dirty="0"/>
              <a:t>Large instruments: Bridges</a:t>
            </a:r>
          </a:p>
          <a:p>
            <a:r>
              <a:rPr lang="nb-NO" altLang="nb-NO" sz="2400" dirty="0" err="1"/>
              <a:t>Environmental</a:t>
            </a:r>
            <a:r>
              <a:rPr lang="nb-NO" altLang="nb-NO" sz="2400" dirty="0"/>
              <a:t> </a:t>
            </a:r>
            <a:r>
              <a:rPr lang="nb-NO" altLang="nb-NO" sz="2400" dirty="0" err="1"/>
              <a:t>issues</a:t>
            </a:r>
            <a:r>
              <a:rPr lang="nb-NO" altLang="nb-NO" sz="2400" dirty="0"/>
              <a:t>, </a:t>
            </a:r>
            <a:r>
              <a:rPr lang="nb-NO" altLang="nb-NO" sz="2400" dirty="0" err="1"/>
              <a:t>recycling</a:t>
            </a:r>
            <a:endParaRPr lang="nb-NO" altLang="nb-NO" sz="2400" dirty="0"/>
          </a:p>
          <a:p>
            <a:r>
              <a:rPr lang="nb-NO" altLang="nb-NO" sz="2400" dirty="0"/>
              <a:t>Feedback</a:t>
            </a:r>
          </a:p>
          <a:p>
            <a:r>
              <a:rPr lang="nb-NO" altLang="nb-NO" sz="2400" dirty="0"/>
              <a:t>Pitch </a:t>
            </a:r>
            <a:r>
              <a:rPr lang="nb-NO" altLang="nb-NO" sz="2400" dirty="0" err="1"/>
              <a:t>map</a:t>
            </a:r>
            <a:r>
              <a:rPr lang="nb-NO" altLang="nb-NO" sz="2400" dirty="0"/>
              <a:t> of feedback instruments</a:t>
            </a:r>
          </a:p>
          <a:p>
            <a:r>
              <a:rPr lang="nb-NO" altLang="nb-NO" sz="2400" dirty="0"/>
              <a:t>Design </a:t>
            </a:r>
            <a:r>
              <a:rPr lang="nb-NO" altLang="nb-NO" sz="2400" dirty="0" err="1"/>
              <a:t>challenges</a:t>
            </a:r>
            <a:endParaRPr lang="nb-NO" altLang="nb-NO" sz="2400" dirty="0"/>
          </a:p>
        </p:txBody>
      </p:sp>
    </p:spTree>
    <p:extLst>
      <p:ext uri="{BB962C8B-B14F-4D97-AF65-F5344CB8AC3E}">
        <p14:creationId xmlns:p14="http://schemas.microsoft.com/office/powerpoint/2010/main" val="1052209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  <p:bldP spid="4107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Rustling Leaves Images, Stock Photos &amp; Vectors | Shutterstock">
            <a:extLst>
              <a:ext uri="{FF2B5EF4-FFF2-40B4-BE49-F238E27FC236}">
                <a16:creationId xmlns:a16="http://schemas.microsoft.com/office/drawing/2014/main" id="{59689466-4DE6-4EAE-A864-1FEA774A53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92"/>
          <a:stretch/>
        </p:blipFill>
        <p:spPr bwMode="auto">
          <a:xfrm>
            <a:off x="1655336" y="2707314"/>
            <a:ext cx="5842992" cy="173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FC96F5D-9C42-45F9-B987-33E25158E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- properties</a:t>
            </a:r>
            <a:endParaRPr lang="nb-NO" dirty="0"/>
          </a:p>
        </p:txBody>
      </p:sp>
      <p:pic>
        <p:nvPicPr>
          <p:cNvPr id="4100" name="Picture 4" descr="Social Darwinism">
            <a:extLst>
              <a:ext uri="{FF2B5EF4-FFF2-40B4-BE49-F238E27FC236}">
                <a16:creationId xmlns:a16="http://schemas.microsoft.com/office/drawing/2014/main" id="{5592D718-A0A2-4E10-B87F-CA2D8EE29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504" y="2707314"/>
            <a:ext cx="5842992" cy="173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emocracy Is the Best Form of Government - DebateWise">
            <a:extLst>
              <a:ext uri="{FF2B5EF4-FFF2-40B4-BE49-F238E27FC236}">
                <a16:creationId xmlns:a16="http://schemas.microsoft.com/office/drawing/2014/main" id="{A11FB5D1-53C7-414C-AFE3-69847D0961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" b="2990"/>
          <a:stretch/>
        </p:blipFill>
        <p:spPr bwMode="auto">
          <a:xfrm>
            <a:off x="1563688" y="1772816"/>
            <a:ext cx="5934640" cy="402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Making Process | Stone carving, Carving, Health tech">
            <a:extLst>
              <a:ext uri="{FF2B5EF4-FFF2-40B4-BE49-F238E27FC236}">
                <a16:creationId xmlns:a16="http://schemas.microsoft.com/office/drawing/2014/main" id="{893C4480-E8CC-4F78-859D-1175682ED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6048672" cy="402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an a Butterfly in Brazil Really Cause a Tornado in Texas? | Live Science">
            <a:extLst>
              <a:ext uri="{FF2B5EF4-FFF2-40B4-BE49-F238E27FC236}">
                <a16:creationId xmlns:a16="http://schemas.microsoft.com/office/drawing/2014/main" id="{2F5FBAA6-9F8E-41CD-A6B8-141FD5C30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604867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8758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9DFE1F3A-4D30-4FDD-A604-B77A4404E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764" y="1535670"/>
            <a:ext cx="4248472" cy="4701642"/>
          </a:xfrm>
          <a:prstGeom prst="rect">
            <a:avLst/>
          </a:prstGeom>
        </p:spPr>
      </p:pic>
      <p:sp>
        <p:nvSpPr>
          <p:cNvPr id="3" name="Tittel 1">
            <a:extLst>
              <a:ext uri="{FF2B5EF4-FFF2-40B4-BE49-F238E27FC236}">
                <a16:creationId xmlns:a16="http://schemas.microsoft.com/office/drawing/2014/main" id="{B2A7F29C-845B-4869-8313-1E9157CC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6"/>
            <a:ext cx="8229600" cy="1143000"/>
          </a:xfrm>
        </p:spPr>
        <p:txBody>
          <a:bodyPr/>
          <a:lstStyle/>
          <a:p>
            <a:r>
              <a:rPr lang="en-US" dirty="0"/>
              <a:t>Scientific &lt;-&gt; Artistic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6977875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innendørs, gulv&#10;&#10;Automatisk generert beskrivelse">
            <a:extLst>
              <a:ext uri="{FF2B5EF4-FFF2-40B4-BE49-F238E27FC236}">
                <a16:creationId xmlns:a16="http://schemas.microsoft.com/office/drawing/2014/main" id="{BECF3DD4-B18B-41E1-9838-B81D03CAE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24350" cy="2933700"/>
          </a:xfrm>
          <a:prstGeom prst="rect">
            <a:avLst/>
          </a:prstGeom>
        </p:spPr>
      </p:pic>
      <p:pic>
        <p:nvPicPr>
          <p:cNvPr id="6" name="Bilde 5" descr="Et bilde som inneholder vegg, innendørs, person&#10;&#10;Automatisk generert beskrivelse">
            <a:extLst>
              <a:ext uri="{FF2B5EF4-FFF2-40B4-BE49-F238E27FC236}">
                <a16:creationId xmlns:a16="http://schemas.microsoft.com/office/drawing/2014/main" id="{701CDC12-0016-4249-AB81-CB72336E9C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76872"/>
            <a:ext cx="7388313" cy="4155926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3F8A5C85-C57C-4A1D-B24F-4B792C0DD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8000"/>
                    </a14:imgEffect>
                    <a14:imgEffect>
                      <a14:brightnessContrast bright="-18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655" y="0"/>
            <a:ext cx="2759345" cy="293370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A9B136C8-CA3E-472F-BBD1-14E57D28E9B5}"/>
              </a:ext>
            </a:extLst>
          </p:cNvPr>
          <p:cNvSpPr txBox="1"/>
          <p:nvPr/>
        </p:nvSpPr>
        <p:spPr>
          <a:xfrm>
            <a:off x="107504" y="1692097"/>
            <a:ext cx="3409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>
                <a:highlight>
                  <a:srgbClr val="808080"/>
                </a:highlight>
              </a:rPr>
              <a:t>Feedback </a:t>
            </a:r>
            <a:r>
              <a:rPr lang="nb-NO" sz="1600" dirty="0" err="1">
                <a:highlight>
                  <a:srgbClr val="808080"/>
                </a:highlight>
              </a:rPr>
              <a:t>sculptures</a:t>
            </a:r>
            <a:r>
              <a:rPr lang="nb-NO" sz="1600" dirty="0">
                <a:highlight>
                  <a:srgbClr val="808080"/>
                </a:highlight>
              </a:rPr>
              <a:t>: </a:t>
            </a:r>
            <a:r>
              <a:rPr lang="nb-NO" sz="1600" dirty="0" err="1">
                <a:highlight>
                  <a:srgbClr val="808080"/>
                </a:highlight>
              </a:rPr>
              <a:t>collaboration</a:t>
            </a:r>
            <a:r>
              <a:rPr lang="nb-NO" sz="1600" dirty="0">
                <a:highlight>
                  <a:srgbClr val="808080"/>
                </a:highlight>
              </a:rPr>
              <a:t> </a:t>
            </a:r>
            <a:br>
              <a:rPr lang="nb-NO" sz="1600" dirty="0">
                <a:highlight>
                  <a:srgbClr val="808080"/>
                </a:highlight>
              </a:rPr>
            </a:br>
            <a:r>
              <a:rPr lang="nb-NO" sz="1600" dirty="0" err="1">
                <a:highlight>
                  <a:srgbClr val="808080"/>
                </a:highlight>
              </a:rPr>
              <a:t>with</a:t>
            </a:r>
            <a:r>
              <a:rPr lang="nb-NO" sz="1600" dirty="0">
                <a:highlight>
                  <a:srgbClr val="808080"/>
                </a:highlight>
              </a:rPr>
              <a:t> </a:t>
            </a:r>
            <a:r>
              <a:rPr lang="nb-NO" sz="1600" dirty="0" err="1">
                <a:highlight>
                  <a:srgbClr val="808080"/>
                </a:highlight>
              </a:rPr>
              <a:t>Viel</a:t>
            </a:r>
            <a:r>
              <a:rPr lang="nb-NO" sz="1600" dirty="0">
                <a:highlight>
                  <a:srgbClr val="808080"/>
                </a:highlight>
              </a:rPr>
              <a:t> Bjerkeset Andersen 2007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2B0AD567-28A5-4B9B-8BCB-07437EE3AFEF}"/>
              </a:ext>
            </a:extLst>
          </p:cNvPr>
          <p:cNvSpPr txBox="1"/>
          <p:nvPr/>
        </p:nvSpPr>
        <p:spPr>
          <a:xfrm>
            <a:off x="4892678" y="799882"/>
            <a:ext cx="3251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>
                <a:highlight>
                  <a:srgbClr val="808080"/>
                </a:highlight>
              </a:rPr>
              <a:t>Bone </a:t>
            </a:r>
            <a:r>
              <a:rPr lang="nb-NO" sz="1600" dirty="0" err="1">
                <a:highlight>
                  <a:srgbClr val="808080"/>
                </a:highlight>
              </a:rPr>
              <a:t>conduction</a:t>
            </a:r>
            <a:r>
              <a:rPr lang="nb-NO" sz="1600" dirty="0">
                <a:highlight>
                  <a:srgbClr val="808080"/>
                </a:highlight>
              </a:rPr>
              <a:t> feedback (2018)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7EC5A2EE-482B-4A58-B1FC-A606E24E15E1}"/>
              </a:ext>
            </a:extLst>
          </p:cNvPr>
          <p:cNvSpPr txBox="1"/>
          <p:nvPr/>
        </p:nvSpPr>
        <p:spPr>
          <a:xfrm>
            <a:off x="1045913" y="5949280"/>
            <a:ext cx="6457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>
                <a:highlight>
                  <a:srgbClr val="808080"/>
                </a:highlight>
              </a:rPr>
              <a:t>Exploration </a:t>
            </a:r>
            <a:r>
              <a:rPr lang="nb-NO" sz="1600" dirty="0" err="1">
                <a:highlight>
                  <a:srgbClr val="808080"/>
                </a:highlight>
              </a:rPr>
              <a:t>of</a:t>
            </a:r>
            <a:r>
              <a:rPr lang="nb-NO" sz="1600" dirty="0">
                <a:highlight>
                  <a:srgbClr val="808080"/>
                </a:highlight>
              </a:rPr>
              <a:t> </a:t>
            </a:r>
            <a:r>
              <a:rPr lang="nb-NO" sz="1600" dirty="0" err="1">
                <a:highlight>
                  <a:srgbClr val="808080"/>
                </a:highlight>
              </a:rPr>
              <a:t>room</a:t>
            </a:r>
            <a:r>
              <a:rPr lang="nb-NO" sz="1600" dirty="0">
                <a:highlight>
                  <a:srgbClr val="808080"/>
                </a:highlight>
              </a:rPr>
              <a:t> modes (</a:t>
            </a:r>
            <a:r>
              <a:rPr lang="nb-NO" sz="1600" dirty="0" err="1">
                <a:highlight>
                  <a:srgbClr val="808080"/>
                </a:highlight>
              </a:rPr>
              <a:t>Nodalings</a:t>
            </a:r>
            <a:r>
              <a:rPr lang="nb-NO" sz="1600" dirty="0">
                <a:highlight>
                  <a:srgbClr val="808080"/>
                </a:highlight>
              </a:rPr>
              <a:t> style) </a:t>
            </a:r>
            <a:r>
              <a:rPr lang="nb-NO" sz="1600" dirty="0" err="1">
                <a:highlight>
                  <a:srgbClr val="808080"/>
                </a:highlight>
              </a:rPr>
              <a:t>with</a:t>
            </a:r>
            <a:r>
              <a:rPr lang="nb-NO" sz="1600" dirty="0">
                <a:highlight>
                  <a:srgbClr val="808080"/>
                </a:highlight>
              </a:rPr>
              <a:t> </a:t>
            </a:r>
            <a:r>
              <a:rPr lang="nb-NO" sz="1600" dirty="0" err="1">
                <a:highlight>
                  <a:srgbClr val="808080"/>
                </a:highlight>
              </a:rPr>
              <a:t>shotgun</a:t>
            </a:r>
            <a:r>
              <a:rPr lang="nb-NO" sz="1600" dirty="0">
                <a:highlight>
                  <a:srgbClr val="808080"/>
                </a:highlight>
              </a:rPr>
              <a:t> </a:t>
            </a:r>
            <a:r>
              <a:rPr lang="nb-NO" sz="1600" dirty="0" err="1">
                <a:highlight>
                  <a:srgbClr val="808080"/>
                </a:highlight>
              </a:rPr>
              <a:t>mic</a:t>
            </a:r>
            <a:r>
              <a:rPr lang="nb-NO" sz="1600" dirty="0">
                <a:highlight>
                  <a:srgbClr val="808080"/>
                </a:highlight>
              </a:rPr>
              <a:t> (2012)</a:t>
            </a:r>
          </a:p>
        </p:txBody>
      </p:sp>
    </p:spTree>
    <p:extLst>
      <p:ext uri="{BB962C8B-B14F-4D97-AF65-F5344CB8AC3E}">
        <p14:creationId xmlns:p14="http://schemas.microsoft.com/office/powerpoint/2010/main" val="276971787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8A4F4C-0005-4B63-237B-46CB78513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Shotgun mic piece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51002013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1C8DC1-9FEA-262B-5210-624D4F06D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Tools, signal chain</a:t>
            </a:r>
            <a:endParaRPr lang="LID4096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4D6A62D-5B32-D896-B4EA-84576E6D6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Compressor</a:t>
            </a:r>
          </a:p>
          <a:p>
            <a:pPr lvl="1"/>
            <a:r>
              <a:rPr lang="en-US" dirty="0"/>
              <a:t>Generous application: Low thresh, high ratio</a:t>
            </a:r>
          </a:p>
          <a:p>
            <a:r>
              <a:rPr lang="en-US" dirty="0"/>
              <a:t>EQ</a:t>
            </a:r>
          </a:p>
          <a:p>
            <a:pPr lvl="1"/>
            <a:r>
              <a:rPr lang="en-US" dirty="0"/>
              <a:t>Equalize, even out frequency response so we have more different feedback potentials </a:t>
            </a:r>
          </a:p>
          <a:p>
            <a:r>
              <a:rPr lang="en-US" dirty="0"/>
              <a:t>Reverb, delay</a:t>
            </a:r>
          </a:p>
          <a:p>
            <a:pPr lvl="1"/>
            <a:r>
              <a:rPr lang="en-US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0471580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45D760-5D99-3356-AAA6-A81E363BD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Compressor adjustment</a:t>
            </a:r>
            <a:br>
              <a:rPr lang="en-US" dirty="0"/>
            </a:br>
            <a:r>
              <a:rPr lang="en-US" sz="2400" dirty="0"/>
              <a:t>(start safe)</a:t>
            </a:r>
            <a:endParaRPr lang="LID4096" sz="24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0D8BD79-B264-0813-445B-D41272C99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2924944"/>
            <a:ext cx="4673337" cy="3024336"/>
          </a:xfrm>
          <a:prstGeom prst="rect">
            <a:avLst/>
          </a:prstGeom>
        </p:spPr>
      </p:pic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2098CC8A-9FF6-CC4F-AA11-0C8E65C6D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Connect mic </a:t>
            </a:r>
          </a:p>
          <a:p>
            <a:r>
              <a:rPr lang="en-US" dirty="0"/>
              <a:t>Set the threshold to just above the noise floor</a:t>
            </a:r>
          </a:p>
          <a:p>
            <a:r>
              <a:rPr lang="en-US" dirty="0"/>
              <a:t>Set ratio 4:1</a:t>
            </a:r>
          </a:p>
          <a:p>
            <a:r>
              <a:rPr lang="en-US" dirty="0"/>
              <a:t>Connect speaker</a:t>
            </a:r>
          </a:p>
          <a:p>
            <a:r>
              <a:rPr lang="en-US" dirty="0"/>
              <a:t>Adjust to taste</a:t>
            </a:r>
          </a:p>
        </p:txBody>
      </p:sp>
    </p:spTree>
    <p:extLst>
      <p:ext uri="{BB962C8B-B14F-4D97-AF65-F5344CB8AC3E}">
        <p14:creationId xmlns:p14="http://schemas.microsoft.com/office/powerpoint/2010/main" val="40341740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ACA8D8-B4C5-46CA-7F8F-713FE204C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response test</a:t>
            </a:r>
            <a:endParaRPr lang="LID4096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9B4389C-02EE-4CEC-54A4-EA12C1FD23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1" t="2386"/>
          <a:stretch/>
        </p:blipFill>
        <p:spPr>
          <a:xfrm>
            <a:off x="971600" y="2435475"/>
            <a:ext cx="7105528" cy="2361972"/>
          </a:xfrm>
          <a:prstGeom prst="rect">
            <a:avLst/>
          </a:prstGeom>
        </p:spPr>
      </p:pic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86E9117C-BBAE-D38D-7501-61501B40E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941168"/>
            <a:ext cx="8229600" cy="1143001"/>
          </a:xfrm>
        </p:spPr>
        <p:txBody>
          <a:bodyPr/>
          <a:lstStyle/>
          <a:p>
            <a:r>
              <a:rPr lang="en-US" dirty="0"/>
              <a:t>Adjust EQ to balance out the strongest and most obvious resonances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4BFBF65D-67F1-084F-D533-30684CAE060B}"/>
              </a:ext>
            </a:extLst>
          </p:cNvPr>
          <p:cNvSpPr txBox="1">
            <a:spLocks/>
          </p:cNvSpPr>
          <p:nvPr/>
        </p:nvSpPr>
        <p:spPr>
          <a:xfrm>
            <a:off x="457200" y="1292475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342900" marR="0" lvl="0" indent="-342900" algn="l" defTabSz="914400" rtl="0" eaLnBrk="1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nb-NO" sz="3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  <a:lvl2pPr marL="742950" marR="0" lvl="1" indent="-285750" algn="l" defTabSz="914400" rtl="0" eaLnBrk="1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nb-NO" sz="2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2pPr>
            <a:lvl3pPr marL="1143000" marR="0" lvl="2" indent="-228600" algn="l" defTabSz="91440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nb-NO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3pPr>
            <a:lvl4pPr marL="1600200" marR="0" lvl="3" indent="-228600" algn="l" defTabSz="914400" rtl="0" eaLnBrk="1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nb-NO" sz="20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4pPr>
            <a:lvl5pPr marL="2057400" marR="0" lvl="4" indent="-228600" algn="l" defTabSz="914400" rtl="0" eaLnBrk="1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»"/>
              <a:tabLst/>
              <a:defRPr lang="nb-NO" sz="20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5pPr>
          </a:lstStyle>
          <a:p>
            <a:r>
              <a:rPr lang="en-US" dirty="0"/>
              <a:t>Measure frequency response, maybe your EQ shows it?</a:t>
            </a:r>
          </a:p>
        </p:txBody>
      </p:sp>
    </p:spTree>
    <p:extLst>
      <p:ext uri="{BB962C8B-B14F-4D97-AF65-F5344CB8AC3E}">
        <p14:creationId xmlns:p14="http://schemas.microsoft.com/office/powerpoint/2010/main" val="12309765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FE04A-F50B-2484-41AE-6F7BD627C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F2DB1D-3503-CDA3-C382-81329E0C3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Equalizer adjustment</a:t>
            </a:r>
            <a:endParaRPr lang="LID4096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AEDC91E-69B4-8AF2-856B-61B838E9C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55" y="1565225"/>
            <a:ext cx="4754130" cy="2274298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503BA5F3-6E91-94AD-7258-8032209A8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005064"/>
            <a:ext cx="4771625" cy="2274297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8608B1FA-5F18-4844-EEFC-994097ACD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0112" y="1600200"/>
            <a:ext cx="3106688" cy="4525963"/>
          </a:xfrm>
        </p:spPr>
        <p:txBody>
          <a:bodyPr/>
          <a:lstStyle/>
          <a:p>
            <a:r>
              <a:rPr lang="en-US" sz="2800" dirty="0"/>
              <a:t>For one specific situation and mic placement?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More general approach?</a:t>
            </a:r>
          </a:p>
        </p:txBody>
      </p:sp>
    </p:spTree>
    <p:extLst>
      <p:ext uri="{BB962C8B-B14F-4D97-AF65-F5344CB8AC3E}">
        <p14:creationId xmlns:p14="http://schemas.microsoft.com/office/powerpoint/2010/main" val="232539271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9E78EF-ED95-EE14-0927-F5FC85D9D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 from phase</a:t>
            </a:r>
            <a:endParaRPr lang="LID4096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85FFFC2-3264-A076-A9F7-3A8CF95DF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5936" y="5038648"/>
            <a:ext cx="4125703" cy="68093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Microphone here?      … or here</a:t>
            </a:r>
            <a:endParaRPr lang="LID4096" sz="24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5816A3F-69FD-A550-1C75-F52195AE3C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697"/>
          <a:stretch/>
        </p:blipFill>
        <p:spPr>
          <a:xfrm>
            <a:off x="1599288" y="2132856"/>
            <a:ext cx="5436096" cy="2271151"/>
          </a:xfrm>
          <a:prstGeom prst="rect">
            <a:avLst/>
          </a:prstGeom>
        </p:spPr>
      </p:pic>
      <p:sp>
        <p:nvSpPr>
          <p:cNvPr id="6" name="Likebent trekant 5">
            <a:extLst>
              <a:ext uri="{FF2B5EF4-FFF2-40B4-BE49-F238E27FC236}">
                <a16:creationId xmlns:a16="http://schemas.microsoft.com/office/drawing/2014/main" id="{57A51871-562C-E27D-F71B-6F996912587F}"/>
              </a:ext>
            </a:extLst>
          </p:cNvPr>
          <p:cNvSpPr/>
          <p:nvPr/>
        </p:nvSpPr>
        <p:spPr>
          <a:xfrm rot="16200000">
            <a:off x="723985" y="2975346"/>
            <a:ext cx="658416" cy="680939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6BBB198-777F-FF38-6DD4-3B71F351997C}"/>
              </a:ext>
            </a:extLst>
          </p:cNvPr>
          <p:cNvSpPr/>
          <p:nvPr/>
        </p:nvSpPr>
        <p:spPr>
          <a:xfrm>
            <a:off x="688939" y="3009420"/>
            <a:ext cx="201875" cy="59767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9" name="Rett pilkobling 8">
            <a:extLst>
              <a:ext uri="{FF2B5EF4-FFF2-40B4-BE49-F238E27FC236}">
                <a16:creationId xmlns:a16="http://schemas.microsoft.com/office/drawing/2014/main" id="{B4C327D1-7AD7-BC1E-FD37-5C7B01E7EE36}"/>
              </a:ext>
            </a:extLst>
          </p:cNvPr>
          <p:cNvCxnSpPr>
            <a:cxnSpLocks/>
          </p:cNvCxnSpPr>
          <p:nvPr/>
        </p:nvCxnSpPr>
        <p:spPr>
          <a:xfrm flipH="1" flipV="1">
            <a:off x="6855009" y="2431770"/>
            <a:ext cx="792088" cy="249284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kobling 11">
            <a:extLst>
              <a:ext uri="{FF2B5EF4-FFF2-40B4-BE49-F238E27FC236}">
                <a16:creationId xmlns:a16="http://schemas.microsoft.com/office/drawing/2014/main" id="{A087641F-C8DF-D460-7A63-3814E5B6F554}"/>
              </a:ext>
            </a:extLst>
          </p:cNvPr>
          <p:cNvCxnSpPr>
            <a:cxnSpLocks/>
          </p:cNvCxnSpPr>
          <p:nvPr/>
        </p:nvCxnSpPr>
        <p:spPr>
          <a:xfrm flipH="1" flipV="1">
            <a:off x="5630873" y="4487707"/>
            <a:ext cx="144016" cy="436909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pilkobling 15">
            <a:extLst>
              <a:ext uri="{FF2B5EF4-FFF2-40B4-BE49-F238E27FC236}">
                <a16:creationId xmlns:a16="http://schemas.microsoft.com/office/drawing/2014/main" id="{864EE38A-4EA7-DC38-9634-E7FB523EF202}"/>
              </a:ext>
            </a:extLst>
          </p:cNvPr>
          <p:cNvCxnSpPr>
            <a:cxnSpLocks/>
            <a:stCxn id="3" idx="2"/>
            <a:endCxn id="7" idx="2"/>
          </p:cNvCxnSpPr>
          <p:nvPr/>
        </p:nvCxnSpPr>
        <p:spPr>
          <a:xfrm rot="5400000" flipH="1">
            <a:off x="2368084" y="2028884"/>
            <a:ext cx="2112497" cy="5268911"/>
          </a:xfrm>
          <a:prstGeom prst="curvedConnector3">
            <a:avLst>
              <a:gd name="adj1" fmla="val -10821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0993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A064D9-38F6-F080-FA5D-FE63D4EB2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feedback control</a:t>
            </a:r>
            <a:br>
              <a:rPr lang="en-US" dirty="0"/>
            </a:br>
            <a:r>
              <a:rPr lang="en-US" sz="2000" dirty="0"/>
              <a:t>search for resonances (peaks) and filter them out</a:t>
            </a:r>
            <a:endParaRPr lang="LID4096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1213E90-E9A9-5C88-5782-5598FC8E84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8" t="3648" r="1"/>
          <a:stretch/>
        </p:blipFill>
        <p:spPr>
          <a:xfrm>
            <a:off x="1187624" y="2132856"/>
            <a:ext cx="6235269" cy="19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21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kst, overvåke, skjerm, flat&#10;&#10;Automatisk generert beskrivelse">
            <a:extLst>
              <a:ext uri="{FF2B5EF4-FFF2-40B4-BE49-F238E27FC236}">
                <a16:creationId xmlns:a16="http://schemas.microsoft.com/office/drawing/2014/main" id="{58131C89-4421-486E-9188-5AB39106FE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3601" r="16138" b="10801"/>
          <a:stretch/>
        </p:blipFill>
        <p:spPr>
          <a:xfrm>
            <a:off x="0" y="-31316"/>
            <a:ext cx="6192688" cy="3888432"/>
          </a:xfrm>
          <a:prstGeom prst="rect">
            <a:avLst/>
          </a:prstGeom>
        </p:spPr>
      </p:pic>
      <p:pic>
        <p:nvPicPr>
          <p:cNvPr id="3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3BA459AC-6F7D-4BB9-AE5B-C38FFF92A3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77" r="848" b="7491"/>
          <a:stretch/>
        </p:blipFill>
        <p:spPr>
          <a:xfrm>
            <a:off x="-2" y="3429000"/>
            <a:ext cx="5935573" cy="3429005"/>
          </a:xfrm>
          <a:prstGeom prst="rect">
            <a:avLst/>
          </a:prstGeom>
        </p:spPr>
      </p:pic>
      <p:pic>
        <p:nvPicPr>
          <p:cNvPr id="5" name="Bilde 4" descr="Et bilde som inneholder mann, forberedelse&#10;&#10;Automatisk generert beskrivelse">
            <a:extLst>
              <a:ext uri="{FF2B5EF4-FFF2-40B4-BE49-F238E27FC236}">
                <a16:creationId xmlns:a16="http://schemas.microsoft.com/office/drawing/2014/main" id="{7D590660-4224-4427-B8A5-B58C66EFF8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3" t="-1" r="3845" b="242"/>
          <a:stretch/>
        </p:blipFill>
        <p:spPr>
          <a:xfrm>
            <a:off x="5508104" y="3545398"/>
            <a:ext cx="3635896" cy="2403882"/>
          </a:xfrm>
          <a:prstGeom prst="rect">
            <a:avLst/>
          </a:prstGeom>
        </p:spPr>
      </p:pic>
      <p:pic>
        <p:nvPicPr>
          <p:cNvPr id="7" name="Bilde 6" descr="Et bilde som inneholder tekst, overvåke, TV, skjerm&#10;&#10;Automatisk generert beskrivelse">
            <a:extLst>
              <a:ext uri="{FF2B5EF4-FFF2-40B4-BE49-F238E27FC236}">
                <a16:creationId xmlns:a16="http://schemas.microsoft.com/office/drawing/2014/main" id="{64A4DCFD-C116-47E7-816D-799F81A92E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5000" r="21650" b="12950"/>
          <a:stretch/>
        </p:blipFill>
        <p:spPr>
          <a:xfrm>
            <a:off x="215016" y="1605092"/>
            <a:ext cx="3588477" cy="2337724"/>
          </a:xfrm>
          <a:prstGeom prst="rect">
            <a:avLst/>
          </a:prstGeom>
        </p:spPr>
      </p:pic>
      <p:pic>
        <p:nvPicPr>
          <p:cNvPr id="9" name="Bilde 8" descr="Et bilde som inneholder tekst, opplyst, mørk&#10;&#10;Automatisk generert beskrivelse">
            <a:extLst>
              <a:ext uri="{FF2B5EF4-FFF2-40B4-BE49-F238E27FC236}">
                <a16:creationId xmlns:a16="http://schemas.microsoft.com/office/drawing/2014/main" id="{727D5D7B-9BB1-482B-B38E-0C2A967B8B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8000"/>
                    </a14:imgEffect>
                    <a14:imgEffect>
                      <a14:brightnessContrast bright="24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3800" r="15350" b="1370"/>
          <a:stretch/>
        </p:blipFill>
        <p:spPr>
          <a:xfrm>
            <a:off x="5024748" y="-31812"/>
            <a:ext cx="4119252" cy="357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5418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lett, natt&#10;&#10;Automatisk generert beskrivelse">
            <a:extLst>
              <a:ext uri="{FF2B5EF4-FFF2-40B4-BE49-F238E27FC236}">
                <a16:creationId xmlns:a16="http://schemas.microsoft.com/office/drawing/2014/main" id="{34ADAEC4-C4F6-706D-05DB-2D02C63F8E2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-86000" contras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08520" y="-27384"/>
            <a:ext cx="9289032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904BE0A-895E-1B6C-9183-7E708B55C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effects in the feedback path</a:t>
            </a:r>
            <a:endParaRPr lang="LID4096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F427073-44CD-CB72-380B-4D7DEDCD0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Pitch shift: </a:t>
            </a:r>
          </a:p>
          <a:p>
            <a:pPr lvl="1"/>
            <a:r>
              <a:rPr lang="en-US" sz="2400" dirty="0"/>
              <a:t>accumulate pitch shift for each feedback round</a:t>
            </a:r>
          </a:p>
          <a:p>
            <a:r>
              <a:rPr lang="en-US" sz="2800" dirty="0"/>
              <a:t>Frequency shift</a:t>
            </a:r>
          </a:p>
          <a:p>
            <a:pPr lvl="1"/>
            <a:r>
              <a:rPr lang="en-US" sz="2400" dirty="0"/>
              <a:t>Small frequency shift can help *avoid* feedback</a:t>
            </a:r>
          </a:p>
          <a:p>
            <a:r>
              <a:rPr lang="en-US" sz="2800" dirty="0"/>
              <a:t>Ring modulation</a:t>
            </a:r>
          </a:p>
          <a:p>
            <a:pPr lvl="1"/>
            <a:r>
              <a:rPr lang="en-US" sz="2400" dirty="0"/>
              <a:t>Create sidebands, but suppress the input frequencies</a:t>
            </a:r>
          </a:p>
          <a:p>
            <a:r>
              <a:rPr lang="en-US" sz="2800" dirty="0"/>
              <a:t>Granular delay</a:t>
            </a:r>
          </a:p>
          <a:p>
            <a:pPr lvl="1"/>
            <a:r>
              <a:rPr lang="en-US" sz="2400" dirty="0"/>
              <a:t>Fluttering and disjointed addition/coloring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336513610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0A8558-E04F-335D-9CD6-95C954825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Feedback plate instrument</a:t>
            </a:r>
          </a:p>
        </p:txBody>
      </p:sp>
      <p:pic>
        <p:nvPicPr>
          <p:cNvPr id="5" name="Plassholder for innhold 4" descr="Et bilde som inneholder person&#10;&#10;Automatisk generert beskrivelse">
            <a:extLst>
              <a:ext uri="{FF2B5EF4-FFF2-40B4-BE49-F238E27FC236}">
                <a16:creationId xmlns:a16="http://schemas.microsoft.com/office/drawing/2014/main" id="{A1858F18-616E-EBEC-3B92-7DFC1D123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169"/>
            <a:ext cx="4928874" cy="3096344"/>
          </a:xfrm>
        </p:spPr>
      </p:pic>
      <p:pic>
        <p:nvPicPr>
          <p:cNvPr id="7" name="Bilde 6" descr="Et bilde som inneholder tannhjul&#10;&#10;Automatisk generert beskrivelse">
            <a:extLst>
              <a:ext uri="{FF2B5EF4-FFF2-40B4-BE49-F238E27FC236}">
                <a16:creationId xmlns:a16="http://schemas.microsoft.com/office/drawing/2014/main" id="{996B999F-3593-F4A7-6D66-A125AE047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7083"/>
            <a:ext cx="9144000" cy="2208672"/>
          </a:xfrm>
          <a:prstGeom prst="rect">
            <a:avLst/>
          </a:prstGeom>
        </p:spPr>
      </p:pic>
      <p:pic>
        <p:nvPicPr>
          <p:cNvPr id="11" name="Bilde 10" descr="Et bilde som inneholder diagram&#10;&#10;Automatisk generert beskrivelse">
            <a:extLst>
              <a:ext uri="{FF2B5EF4-FFF2-40B4-BE49-F238E27FC236}">
                <a16:creationId xmlns:a16="http://schemas.microsoft.com/office/drawing/2014/main" id="{8EA159A4-F772-8736-4B65-0B82DE7953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7"/>
          <a:stretch/>
        </p:blipFill>
        <p:spPr>
          <a:xfrm>
            <a:off x="5220072" y="1397169"/>
            <a:ext cx="3753994" cy="326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3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0A8558-E04F-335D-9CD6-95C954825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Feedback plate instrument</a:t>
            </a:r>
          </a:p>
        </p:txBody>
      </p:sp>
      <p:pic>
        <p:nvPicPr>
          <p:cNvPr id="9" name="Bilde 8" descr="Et bilde som inneholder stridsvogn&#10;&#10;Automatisk generert beskrivelse">
            <a:extLst>
              <a:ext uri="{FF2B5EF4-FFF2-40B4-BE49-F238E27FC236}">
                <a16:creationId xmlns:a16="http://schemas.microsoft.com/office/drawing/2014/main" id="{8CE392DB-0170-C0B5-3188-F52AFBD41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32" y="0"/>
            <a:ext cx="762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162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Projects\T-EMP\stip_saml\DevCycleFl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428" y="1349895"/>
            <a:ext cx="5514876" cy="502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tel 3">
            <a:extLst>
              <a:ext uri="{FF2B5EF4-FFF2-40B4-BE49-F238E27FC236}">
                <a16:creationId xmlns:a16="http://schemas.microsoft.com/office/drawing/2014/main" id="{A47EB1C6-881F-4212-8F65-942E18EF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6"/>
            <a:ext cx="8229600" cy="1143000"/>
          </a:xfrm>
        </p:spPr>
        <p:txBody>
          <a:bodyPr/>
          <a:lstStyle/>
          <a:p>
            <a:r>
              <a:rPr lang="nb-NO" dirty="0" err="1"/>
              <a:t>Process</a:t>
            </a:r>
            <a:r>
              <a:rPr lang="nb-NO" dirty="0"/>
              <a:t>, over time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1AE5D71-4AFB-EA93-5BB0-C59525F899D2}"/>
              </a:ext>
            </a:extLst>
          </p:cNvPr>
          <p:cNvSpPr/>
          <p:nvPr/>
        </p:nvSpPr>
        <p:spPr>
          <a:xfrm>
            <a:off x="5940152" y="4026027"/>
            <a:ext cx="1080120" cy="79208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6" name="Kobling: buet 5">
            <a:extLst>
              <a:ext uri="{FF2B5EF4-FFF2-40B4-BE49-F238E27FC236}">
                <a16:creationId xmlns:a16="http://schemas.microsoft.com/office/drawing/2014/main" id="{45FDF51F-71F7-3666-A9B6-55709CA31005}"/>
              </a:ext>
            </a:extLst>
          </p:cNvPr>
          <p:cNvCxnSpPr>
            <a:cxnSpLocks/>
            <a:endCxn id="2" idx="6"/>
          </p:cNvCxnSpPr>
          <p:nvPr/>
        </p:nvCxnSpPr>
        <p:spPr>
          <a:xfrm rot="5400000">
            <a:off x="6526323" y="3274877"/>
            <a:ext cx="1641144" cy="653245"/>
          </a:xfrm>
          <a:prstGeom prst="curvedConnector2">
            <a:avLst/>
          </a:prstGeom>
          <a:ln w="57150" cmpd="dbl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59793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Projects\T-EMP\bilder\Blåhvitt_smal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1" r="109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Documents\undervisning\div_dok\mal\NTNU_engelsk-RGB_ne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12776"/>
            <a:ext cx="4924528" cy="1080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13196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innendørs, stol, bord, sitter&#10;&#10;Automatisk generert beskrivelse">
            <a:extLst>
              <a:ext uri="{FF2B5EF4-FFF2-40B4-BE49-F238E27FC236}">
                <a16:creationId xmlns:a16="http://schemas.microsoft.com/office/drawing/2014/main" id="{A86D651E-BBAC-40AB-87C8-00DA6822D1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"/>
          <a:stretch/>
        </p:blipFill>
        <p:spPr>
          <a:xfrm>
            <a:off x="3834869" y="3096383"/>
            <a:ext cx="5309131" cy="3761617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EA0AE705-A7C7-4AFE-93B9-A782BB9A7F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3127" r="5610" b="6378"/>
          <a:stretch/>
        </p:blipFill>
        <p:spPr>
          <a:xfrm>
            <a:off x="4572000" y="-1250"/>
            <a:ext cx="4554260" cy="3097633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4CBDA506-0DF5-4757-9174-A8E3204DFD09}"/>
              </a:ext>
            </a:extLst>
          </p:cNvPr>
          <p:cNvSpPr txBox="1"/>
          <p:nvPr/>
        </p:nvSpPr>
        <p:spPr>
          <a:xfrm>
            <a:off x="5724128" y="6381328"/>
            <a:ext cx="3209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ighlight>
                  <a:srgbClr val="FFFF00"/>
                </a:highlight>
                <a:hlinkClick r:id="rId4"/>
              </a:rPr>
              <a:t>https://vimeo.com/463046453</a:t>
            </a:r>
            <a:r>
              <a:rPr lang="nb-NO" dirty="0"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8" name="Bilde 7" descr="Et bilde som inneholder bygning, orgel, bord, sitter&#10;&#10;Automatisk generert beskrivelse">
            <a:extLst>
              <a:ext uri="{FF2B5EF4-FFF2-40B4-BE49-F238E27FC236}">
                <a16:creationId xmlns:a16="http://schemas.microsoft.com/office/drawing/2014/main" id="{60324163-A7EB-A0E6-2CE7-44F8826D13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" y="3103701"/>
            <a:ext cx="4631190" cy="3780932"/>
          </a:xfrm>
          <a:prstGeom prst="rect">
            <a:avLst/>
          </a:prstGeom>
        </p:spPr>
      </p:pic>
      <p:pic>
        <p:nvPicPr>
          <p:cNvPr id="13" name="Bilde 12" descr="Et bilde som inneholder innendørs, gulv, lever, rom&#10;&#10;Automatisk generert beskrivelse">
            <a:extLst>
              <a:ext uri="{FF2B5EF4-FFF2-40B4-BE49-F238E27FC236}">
                <a16:creationId xmlns:a16="http://schemas.microsoft.com/office/drawing/2014/main" id="{9B785C2B-E02B-EE5C-AA9D-479F88026E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" t="12324" r="792" b="5985"/>
          <a:stretch/>
        </p:blipFill>
        <p:spPr>
          <a:xfrm>
            <a:off x="4639" y="0"/>
            <a:ext cx="4639369" cy="3094234"/>
          </a:xfrm>
          <a:prstGeom prst="rect">
            <a:avLst/>
          </a:prstGeom>
        </p:spPr>
      </p:pic>
      <p:sp>
        <p:nvSpPr>
          <p:cNvPr id="14" name="Tittel 1">
            <a:extLst>
              <a:ext uri="{FF2B5EF4-FFF2-40B4-BE49-F238E27FC236}">
                <a16:creationId xmlns:a16="http://schemas.microsoft.com/office/drawing/2014/main" id="{876F9F1D-043C-3D4E-3518-6ED5D91D2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  <a:solidFill>
            <a:srgbClr val="000000">
              <a:alpha val="64000"/>
            </a:srgbClr>
          </a:solidFill>
        </p:spPr>
        <p:txBody>
          <a:bodyPr/>
          <a:lstStyle/>
          <a:p>
            <a:r>
              <a:rPr lang="en-US" sz="4000" dirty="0"/>
              <a:t>New applications, old technology</a:t>
            </a:r>
          </a:p>
        </p:txBody>
      </p:sp>
    </p:spTree>
    <p:extLst>
      <p:ext uri="{BB962C8B-B14F-4D97-AF65-F5344CB8AC3E}">
        <p14:creationId xmlns:p14="http://schemas.microsoft.com/office/powerpoint/2010/main" val="14729319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C:\Projects\writings\2013\csoundConfBoston\fig_etc\Svalbard\Nyalesund_closer.JPG">
            <a:extLst>
              <a:ext uri="{FF2B5EF4-FFF2-40B4-BE49-F238E27FC236}">
                <a16:creationId xmlns:a16="http://schemas.microsoft.com/office/drawing/2014/main" id="{339C219D-2595-06E5-8C1B-254D8AAC8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268"/>
          <a:stretch/>
        </p:blipFill>
        <p:spPr bwMode="auto">
          <a:xfrm>
            <a:off x="27302" y="2159"/>
            <a:ext cx="9153210" cy="219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Projects\writings\2013\csoundConfBoston\fig_etc\Svalbard\Nyalesund_closer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10" y="1199723"/>
            <a:ext cx="9153210" cy="567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C:\Projects\writings\2013\csoundConfBoston\fig_etc\Svalbard\Anten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2" y="1174378"/>
            <a:ext cx="1747510" cy="211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e 6" descr="Et bilde som inneholder himmel, utendørs, person, mann&#10;&#10;Automatisk generert beskrivelse">
            <a:extLst>
              <a:ext uri="{FF2B5EF4-FFF2-40B4-BE49-F238E27FC236}">
                <a16:creationId xmlns:a16="http://schemas.microsoft.com/office/drawing/2014/main" id="{0F1ABD16-8CF7-402A-85A9-07D41CBA06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3"/>
          <a:stretch/>
        </p:blipFill>
        <p:spPr>
          <a:xfrm>
            <a:off x="1979712" y="513168"/>
            <a:ext cx="2915424" cy="370792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40205"/>
            <a:ext cx="8229600" cy="1143000"/>
          </a:xfrm>
          <a:solidFill>
            <a:schemeClr val="accent1">
              <a:alpha val="23000"/>
            </a:schemeClr>
          </a:solidFill>
        </p:spPr>
        <p:txBody>
          <a:bodyPr/>
          <a:lstStyle/>
          <a:p>
            <a:r>
              <a:rPr lang="en-US" dirty="0"/>
              <a:t>Sound art installations </a:t>
            </a:r>
            <a:br>
              <a:rPr lang="en-US" dirty="0"/>
            </a:br>
            <a:r>
              <a:rPr lang="en-US" sz="2800" dirty="0"/>
              <a:t>as musical instruments</a:t>
            </a:r>
            <a:endParaRPr lang="en-US" dirty="0"/>
          </a:p>
        </p:txBody>
      </p:sp>
      <p:pic>
        <p:nvPicPr>
          <p:cNvPr id="3" name="Picture 4" descr="image001">
            <a:extLst>
              <a:ext uri="{FF2B5EF4-FFF2-40B4-BE49-F238E27FC236}">
                <a16:creationId xmlns:a16="http://schemas.microsoft.com/office/drawing/2014/main" id="{5B66D194-FAD2-6874-5D67-66337FDE8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3" t="4544" r="16099" b="3410"/>
          <a:stretch/>
        </p:blipFill>
        <p:spPr bwMode="auto">
          <a:xfrm>
            <a:off x="6191688" y="2249254"/>
            <a:ext cx="2832015" cy="45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image002">
            <a:extLst>
              <a:ext uri="{FF2B5EF4-FFF2-40B4-BE49-F238E27FC236}">
                <a16:creationId xmlns:a16="http://schemas.microsoft.com/office/drawing/2014/main" id="{31DFA89B-0A04-E29E-9FBC-83835D1EE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4920" r="3631" b="14884"/>
          <a:stretch/>
        </p:blipFill>
        <p:spPr bwMode="auto">
          <a:xfrm>
            <a:off x="3491880" y="5166374"/>
            <a:ext cx="2545161" cy="157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75870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upload.wikimedia.org/wikipedia/commons/3/38/Artist%27s_rendering_ULAS_J1120%2B0641.jpg">
            <a:extLst>
              <a:ext uri="{FF2B5EF4-FFF2-40B4-BE49-F238E27FC236}">
                <a16:creationId xmlns:a16="http://schemas.microsoft.com/office/drawing/2014/main" id="{5E31B0CA-E3AC-44E8-B7A4-E46AEA1BC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7000" contrast="-6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" y="13064"/>
            <a:ext cx="9143994" cy="54236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VLBI: Global </a:t>
            </a:r>
            <a:r>
              <a:rPr lang="nb-NO" dirty="0" err="1"/>
              <a:t>choreography</a:t>
            </a:r>
            <a:endParaRPr lang="en-US" dirty="0"/>
          </a:p>
        </p:txBody>
      </p:sp>
      <p:pic>
        <p:nvPicPr>
          <p:cNvPr id="4" name="Picture 4" descr="network_k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3764681"/>
            <a:ext cx="2166279" cy="162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signal_a_ftny_linestops_clipp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64681"/>
            <a:ext cx="1672008" cy="162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signal_b_ftny_linestops_clipped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045" y="3764681"/>
            <a:ext cx="1596145" cy="162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ignal_c_ftny_linestops_clipp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252" y="3764681"/>
            <a:ext cx="1555180" cy="162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ut_gc1fast_shor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83968" y="5697666"/>
            <a:ext cx="458346" cy="45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07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19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9756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0EEFAD72-337A-45F4-9E6B-4F2AA0A94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" t="8414" r="1173" b="9164"/>
          <a:stretch>
            <a:fillRect/>
          </a:stretch>
        </p:blipFill>
        <p:spPr bwMode="auto">
          <a:xfrm>
            <a:off x="0" y="-27758"/>
            <a:ext cx="9144000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Tittel 1">
            <a:extLst>
              <a:ext uri="{FF2B5EF4-FFF2-40B4-BE49-F238E27FC236}">
                <a16:creationId xmlns:a16="http://schemas.microsoft.com/office/drawing/2014/main" id="{75231FBD-295E-47DC-B4BD-D0E7EB9EB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dirty="0"/>
              <a:t>Skarnsundbrua</a:t>
            </a:r>
          </a:p>
        </p:txBody>
      </p:sp>
      <p:pic>
        <p:nvPicPr>
          <p:cNvPr id="11268" name="Picture 6">
            <a:extLst>
              <a:ext uri="{FF2B5EF4-FFF2-40B4-BE49-F238E27FC236}">
                <a16:creationId xmlns:a16="http://schemas.microsoft.com/office/drawing/2014/main" id="{988F78CE-B5E6-45D0-A15B-C1C221ACC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9"/>
          <a:stretch>
            <a:fillRect/>
          </a:stretch>
        </p:blipFill>
        <p:spPr bwMode="auto">
          <a:xfrm>
            <a:off x="3887315" y="2573062"/>
            <a:ext cx="3563937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">
            <a:extLst>
              <a:ext uri="{FF2B5EF4-FFF2-40B4-BE49-F238E27FC236}">
                <a16:creationId xmlns:a16="http://schemas.microsoft.com/office/drawing/2014/main" id="{D1802255-1092-4262-AC4F-902C1EA6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3389" r="9889" b="2945"/>
          <a:stretch>
            <a:fillRect/>
          </a:stretch>
        </p:blipFill>
        <p:spPr bwMode="auto">
          <a:xfrm>
            <a:off x="5813425" y="1268413"/>
            <a:ext cx="3330575" cy="214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10">
            <a:extLst>
              <a:ext uri="{FF2B5EF4-FFF2-40B4-BE49-F238E27FC236}">
                <a16:creationId xmlns:a16="http://schemas.microsoft.com/office/drawing/2014/main" id="{69236A01-0A39-41FD-A433-5D00D8E3E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1262063"/>
            <a:ext cx="1431925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2">
            <a:extLst>
              <a:ext uri="{FF2B5EF4-FFF2-40B4-BE49-F238E27FC236}">
                <a16:creationId xmlns:a16="http://schemas.microsoft.com/office/drawing/2014/main" id="{9A9D7142-8E75-4B04-8E9B-61CB21044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5302" b="12697"/>
          <a:stretch>
            <a:fillRect/>
          </a:stretch>
        </p:blipFill>
        <p:spPr bwMode="auto">
          <a:xfrm>
            <a:off x="-7938" y="1268413"/>
            <a:ext cx="4594226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E8E6B11-5141-4D32-9D51-0F2B481BAC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8" b="8313"/>
          <a:stretch/>
        </p:blipFill>
        <p:spPr bwMode="auto">
          <a:xfrm>
            <a:off x="-17658" y="4926279"/>
            <a:ext cx="8153400" cy="195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7">
            <a:extLst>
              <a:ext uri="{FF2B5EF4-FFF2-40B4-BE49-F238E27FC236}">
                <a16:creationId xmlns:a16="http://schemas.microsoft.com/office/drawing/2014/main" id="{A4B07D15-7C80-485A-B3CC-0FFCCF511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180" y="3404984"/>
            <a:ext cx="2319337" cy="34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Skarnsundet_Bru_2011 cut1">
            <a:hlinkClick r:id="" action="ppaction://media"/>
            <a:extLst>
              <a:ext uri="{FF2B5EF4-FFF2-40B4-BE49-F238E27FC236}">
                <a16:creationId xmlns:a16="http://schemas.microsoft.com/office/drawing/2014/main" id="{7494B65D-8FBE-4B21-AC57-5BD8D66E3E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11483" y="4387878"/>
            <a:ext cx="609600" cy="609600"/>
          </a:xfrm>
          <a:prstGeom prst="rect">
            <a:avLst/>
          </a:prstGeom>
        </p:spPr>
      </p:pic>
      <p:pic>
        <p:nvPicPr>
          <p:cNvPr id="12" name="4612112.wav">
            <a:hlinkClick r:id="" action="ppaction://media"/>
            <a:extLst>
              <a:ext uri="{FF2B5EF4-FFF2-40B4-BE49-F238E27FC236}">
                <a16:creationId xmlns:a16="http://schemas.microsoft.com/office/drawing/2014/main" id="{4305137B-FCA7-47F9-813D-6E1B66BBC9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66" y="3255302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9042590.wav">
            <a:hlinkClick r:id="" action="ppaction://media"/>
            <a:extLst>
              <a:ext uri="{FF2B5EF4-FFF2-40B4-BE49-F238E27FC236}">
                <a16:creationId xmlns:a16="http://schemas.microsoft.com/office/drawing/2014/main" id="{4F0FDFF4-503A-4F60-8AD7-D013ECA2888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43" y="2551906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64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61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himmel, utendørs, tre, vannmølle&#10;&#10;Automatisk generert beskrivelse">
            <a:extLst>
              <a:ext uri="{FF2B5EF4-FFF2-40B4-BE49-F238E27FC236}">
                <a16:creationId xmlns:a16="http://schemas.microsoft.com/office/drawing/2014/main" id="{D85A3E1B-9606-CE2F-CF80-A8E0139D30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8967709-9E55-21B3-4A88-B27054FE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5517232"/>
            <a:ext cx="7488832" cy="1313650"/>
          </a:xfrm>
          <a:solidFill>
            <a:schemeClr val="tx1">
              <a:alpha val="49000"/>
            </a:schemeClr>
          </a:solidFill>
        </p:spPr>
        <p:txBody>
          <a:bodyPr/>
          <a:lstStyle/>
          <a:p>
            <a:r>
              <a:rPr lang="nb-NO" dirty="0"/>
              <a:t>Environment, </a:t>
            </a:r>
            <a:r>
              <a:rPr lang="nb-NO" dirty="0" err="1"/>
              <a:t>Recycling</a:t>
            </a:r>
            <a:r>
              <a:rPr lang="nb-NO" dirty="0"/>
              <a:t>, Energy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571DD4C-45A2-253A-9076-7B5E15D28E55}"/>
              </a:ext>
            </a:extLst>
          </p:cNvPr>
          <p:cNvSpPr txBox="1"/>
          <p:nvPr/>
        </p:nvSpPr>
        <p:spPr>
          <a:xfrm>
            <a:off x="2915816" y="6488668"/>
            <a:ext cx="5256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solidFill>
                  <a:schemeClr val="bg1"/>
                </a:solidFill>
                <a:hlinkClick r:id="rId3"/>
              </a:rPr>
              <a:t>https://www.youtube.com/watch?v=1gAPn_e_cE0</a:t>
            </a:r>
            <a:endParaRPr lang="nb-NO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905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Et bilde som inneholder innendørs, gulv, rom, område&#10;&#10;Automatisk generert beskrivelse">
            <a:extLst>
              <a:ext uri="{FF2B5EF4-FFF2-40B4-BE49-F238E27FC236}">
                <a16:creationId xmlns:a16="http://schemas.microsoft.com/office/drawing/2014/main" id="{B47E257B-13B7-4853-AFEB-054F73557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068" y="3861048"/>
            <a:ext cx="6505121" cy="2988570"/>
          </a:xfrm>
          <a:prstGeom prst="rect">
            <a:avLst/>
          </a:prstGeom>
        </p:spPr>
      </p:pic>
      <p:pic>
        <p:nvPicPr>
          <p:cNvPr id="7" name="Uns-Table 5-1_crop">
            <a:hlinkClick r:id="" action="ppaction://media"/>
            <a:extLst>
              <a:ext uri="{FF2B5EF4-FFF2-40B4-BE49-F238E27FC236}">
                <a16:creationId xmlns:a16="http://schemas.microsoft.com/office/drawing/2014/main" id="{F2A523A0-E89E-6008-A52B-8601FB51EB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420888"/>
            <a:ext cx="3911768" cy="2201445"/>
          </a:xfrm>
          <a:prstGeom prst="rect">
            <a:avLst/>
          </a:prstGeom>
        </p:spPr>
      </p:pic>
      <p:pic>
        <p:nvPicPr>
          <p:cNvPr id="14" name="Bilde 13" descr="Et bilde som inneholder person&#10;&#10;Automatisk generert beskrivelse">
            <a:extLst>
              <a:ext uri="{FF2B5EF4-FFF2-40B4-BE49-F238E27FC236}">
                <a16:creationId xmlns:a16="http://schemas.microsoft.com/office/drawing/2014/main" id="{D2B33A8D-2558-4AD4-9F63-AFAF0B8662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8382"/>
            <a:ext cx="9180512" cy="2579812"/>
          </a:xfrm>
          <a:prstGeom prst="rect">
            <a:avLst/>
          </a:prstGeom>
        </p:spPr>
      </p:pic>
      <p:pic>
        <p:nvPicPr>
          <p:cNvPr id="4" name="Plassholder for innhold 4" descr="Et bilde som inneholder person, sport, holder, mann&#10;&#10;Automatisk generert beskrivelse">
            <a:extLst>
              <a:ext uri="{FF2B5EF4-FFF2-40B4-BE49-F238E27FC236}">
                <a16:creationId xmlns:a16="http://schemas.microsoft.com/office/drawing/2014/main" id="{C1785C9C-699E-431F-8F39-24F10BECB1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" r="6218"/>
          <a:stretch/>
        </p:blipFill>
        <p:spPr>
          <a:xfrm>
            <a:off x="-12845" y="4622332"/>
            <a:ext cx="2984866" cy="223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ilde 1" descr="Et bilde som inneholder vegg, innendørs, person&#10;&#10;Automatisk generert beskrivelse">
            <a:extLst>
              <a:ext uri="{FF2B5EF4-FFF2-40B4-BE49-F238E27FC236}">
                <a16:creationId xmlns:a16="http://schemas.microsoft.com/office/drawing/2014/main" id="{64626040-9D36-6776-67DC-DB8F65CAA62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4" b="7437"/>
          <a:stretch/>
        </p:blipFill>
        <p:spPr>
          <a:xfrm>
            <a:off x="3779912" y="2276872"/>
            <a:ext cx="5340085" cy="2376264"/>
          </a:xfrm>
          <a:prstGeom prst="rect">
            <a:avLst/>
          </a:prstGeom>
        </p:spPr>
      </p:pic>
      <p:sp>
        <p:nvSpPr>
          <p:cNvPr id="3" name="Tittel 1">
            <a:extLst>
              <a:ext uri="{FF2B5EF4-FFF2-40B4-BE49-F238E27FC236}">
                <a16:creationId xmlns:a16="http://schemas.microsoft.com/office/drawing/2014/main" id="{560795B4-932E-4C66-15FA-BE25B751B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2" y="1777501"/>
            <a:ext cx="9180512" cy="922116"/>
          </a:xfrm>
          <a:solidFill>
            <a:srgbClr val="000000">
              <a:alpha val="40000"/>
            </a:srgbClr>
          </a:solidFill>
        </p:spPr>
        <p:txBody>
          <a:bodyPr/>
          <a:lstStyle/>
          <a:p>
            <a:r>
              <a:rPr lang="en-US" dirty="0"/>
              <a:t>Recycling - Feedback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19821426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46C8F1-5DA1-4FC3-B667-0FAD252A9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</a:t>
            </a:r>
            <a:endParaRPr lang="nb-NO" dirty="0"/>
          </a:p>
        </p:txBody>
      </p:sp>
      <p:pic>
        <p:nvPicPr>
          <p:cNvPr id="3074" name="Picture 2" descr="HOW TO CONTROL AUDIO FEEDBACK - Pro AV News and Tech Tips | JP Lilley AV">
            <a:extLst>
              <a:ext uri="{FF2B5EF4-FFF2-40B4-BE49-F238E27FC236}">
                <a16:creationId xmlns:a16="http://schemas.microsoft.com/office/drawing/2014/main" id="{DE28B936-F02B-410E-BF54-C32A31002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001" y="1410226"/>
            <a:ext cx="3584054" cy="233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peaker Feedback Sound Effect - YouTube">
            <a:extLst>
              <a:ext uri="{FF2B5EF4-FFF2-40B4-BE49-F238E27FC236}">
                <a16:creationId xmlns:a16="http://schemas.microsoft.com/office/drawing/2014/main" id="{4B458397-4BBD-4BC4-903F-2B5AAA9A9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5" t="2203" r="9160"/>
          <a:stretch/>
        </p:blipFill>
        <p:spPr bwMode="auto">
          <a:xfrm>
            <a:off x="808396" y="1743690"/>
            <a:ext cx="3960440" cy="266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eatles intentionally used feedback in No. 1 song | MPR News">
            <a:extLst>
              <a:ext uri="{FF2B5EF4-FFF2-40B4-BE49-F238E27FC236}">
                <a16:creationId xmlns:a16="http://schemas.microsoft.com/office/drawing/2014/main" id="{DB103F24-E9EA-4CB8-B24A-716B6D518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2" y="4244227"/>
            <a:ext cx="3295715" cy="247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eedback | Choose Your Metaphor">
            <a:extLst>
              <a:ext uri="{FF2B5EF4-FFF2-40B4-BE49-F238E27FC236}">
                <a16:creationId xmlns:a16="http://schemas.microsoft.com/office/drawing/2014/main" id="{FE0E58BC-C663-46E0-847C-0F062C298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420" y="3696706"/>
            <a:ext cx="3050970" cy="263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2018/4/1 ANTIBODIES presents ALVIN LUCIER &amp; Ever Present Orchestra | EN:  ANTIBODIES -PERFORMANCE ART COLLECTIVE-">
            <a:extLst>
              <a:ext uri="{FF2B5EF4-FFF2-40B4-BE49-F238E27FC236}">
                <a16:creationId xmlns:a16="http://schemas.microsoft.com/office/drawing/2014/main" id="{ADFEDB5D-B134-494B-A3F2-13B4C18B0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831" y="1234576"/>
            <a:ext cx="3027614" cy="315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3276579C-205F-4B61-AC18-19B07D88F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467" y="-24104"/>
            <a:ext cx="1562703" cy="210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photo album for the 1960's &amp; 70's american avant-garde – The Hum Blog">
            <a:extLst>
              <a:ext uri="{FF2B5EF4-FFF2-40B4-BE49-F238E27FC236}">
                <a16:creationId xmlns:a16="http://schemas.microsoft.com/office/drawing/2014/main" id="{7CE7A1FD-0679-43A4-B3F3-0D45D9C3B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988" y="5488042"/>
            <a:ext cx="4263990" cy="139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Max Neuhaus : Max Feed - Les presses du réel (livre)">
            <a:extLst>
              <a:ext uri="{FF2B5EF4-FFF2-40B4-BE49-F238E27FC236}">
                <a16:creationId xmlns:a16="http://schemas.microsoft.com/office/drawing/2014/main" id="{BE860ADD-739C-4E09-9F44-7E5867EC3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069" y="2576977"/>
            <a:ext cx="1803281" cy="252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3761395E-E13F-4F5B-86ED-6F4536E1E0A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012" t="10185" r="13774" b="16937"/>
          <a:stretch/>
        </p:blipFill>
        <p:spPr>
          <a:xfrm>
            <a:off x="80913" y="2299455"/>
            <a:ext cx="3000301" cy="2009257"/>
          </a:xfrm>
          <a:prstGeom prst="rect">
            <a:avLst/>
          </a:prstGeom>
        </p:spPr>
      </p:pic>
      <p:pic>
        <p:nvPicPr>
          <p:cNvPr id="3092" name="Picture 20" descr="Feedback Cello Speaker">
            <a:extLst>
              <a:ext uri="{FF2B5EF4-FFF2-40B4-BE49-F238E27FC236}">
                <a16:creationId xmlns:a16="http://schemas.microsoft.com/office/drawing/2014/main" id="{6B045D50-E336-4D62-94AA-1B50FA85F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819" y="5022920"/>
            <a:ext cx="2231474" cy="167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>
            <a:extLst>
              <a:ext uri="{FF2B5EF4-FFF2-40B4-BE49-F238E27FC236}">
                <a16:creationId xmlns:a16="http://schemas.microsoft.com/office/drawing/2014/main" id="{58507276-4D7C-4975-B693-4EEB1E5FD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" t="16914" r="74183" b="17432"/>
          <a:stretch/>
        </p:blipFill>
        <p:spPr bwMode="auto">
          <a:xfrm>
            <a:off x="-10045" y="5002110"/>
            <a:ext cx="1056811" cy="187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>
            <a:extLst>
              <a:ext uri="{FF2B5EF4-FFF2-40B4-BE49-F238E27FC236}">
                <a16:creationId xmlns:a16="http://schemas.microsoft.com/office/drawing/2014/main" id="{92B021D3-6D09-4600-950B-297F56ACF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531" y="5074207"/>
            <a:ext cx="1803281" cy="180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Taller Ciclo: Agostino Di Scipio: Modes of Interference 3">
            <a:extLst>
              <a:ext uri="{FF2B5EF4-FFF2-40B4-BE49-F238E27FC236}">
                <a16:creationId xmlns:a16="http://schemas.microsoft.com/office/drawing/2014/main" id="{91ACC0D6-F300-4DD1-9AEA-3E5D1C3B3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0" t="7165" r="21262"/>
          <a:stretch/>
        </p:blipFill>
        <p:spPr bwMode="auto">
          <a:xfrm>
            <a:off x="3436808" y="4162070"/>
            <a:ext cx="1960239" cy="138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Tobabo Fonio (Nicolas Collins) - YouTube">
            <a:extLst>
              <a:ext uri="{FF2B5EF4-FFF2-40B4-BE49-F238E27FC236}">
                <a16:creationId xmlns:a16="http://schemas.microsoft.com/office/drawing/2014/main" id="{F9E2EE11-6821-4694-ABD2-CC47CF750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157" y="39782"/>
            <a:ext cx="2067656" cy="155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Toll">
            <a:extLst>
              <a:ext uri="{FF2B5EF4-FFF2-40B4-BE49-F238E27FC236}">
                <a16:creationId xmlns:a16="http://schemas.microsoft.com/office/drawing/2014/main" id="{8DA58908-D59E-4CB5-BB09-392A150F4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7" y="120463"/>
            <a:ext cx="2920108" cy="219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e 3" descr="Et bilde som inneholder vegg, gulv, innendørs, mann&#10;&#10;Automatisk generert beskrivelse">
            <a:extLst>
              <a:ext uri="{FF2B5EF4-FFF2-40B4-BE49-F238E27FC236}">
                <a16:creationId xmlns:a16="http://schemas.microsoft.com/office/drawing/2014/main" id="{10A7481F-00A4-41C8-B5B7-7EB6227BCEE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96" y="5104939"/>
            <a:ext cx="1962411" cy="1733463"/>
          </a:xfrm>
          <a:prstGeom prst="rect">
            <a:avLst/>
          </a:prstGeom>
        </p:spPr>
      </p:pic>
      <p:sp>
        <p:nvSpPr>
          <p:cNvPr id="23" name="Plassholder for innhold 2">
            <a:extLst>
              <a:ext uri="{FF2B5EF4-FFF2-40B4-BE49-F238E27FC236}">
                <a16:creationId xmlns:a16="http://schemas.microsoft.com/office/drawing/2014/main" id="{DA320B0C-7B81-4384-83D7-ADF5CACFF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301208"/>
            <a:ext cx="8475020" cy="1143001"/>
          </a:xfrm>
        </p:spPr>
        <p:txBody>
          <a:bodyPr/>
          <a:lstStyle/>
          <a:p>
            <a:pPr marL="0" indent="0">
              <a:buNone/>
            </a:pPr>
            <a:r>
              <a:rPr lang="en-US" sz="2400" i="1" dirty="0" err="1"/>
              <a:t>Musikk</a:t>
            </a:r>
            <a:r>
              <a:rPr lang="en-US" sz="2400" i="1" dirty="0"/>
              <a:t> lever i </a:t>
            </a:r>
            <a:r>
              <a:rPr lang="en-US" sz="2400" i="1" dirty="0" err="1"/>
              <a:t>spennet</a:t>
            </a:r>
            <a:r>
              <a:rPr lang="en-US" sz="2400" i="1" dirty="0"/>
              <a:t> </a:t>
            </a:r>
            <a:r>
              <a:rPr lang="en-US" sz="2400" i="1" dirty="0" err="1"/>
              <a:t>mellom</a:t>
            </a:r>
            <a:r>
              <a:rPr lang="en-US" sz="2400" i="1" dirty="0"/>
              <a:t> </a:t>
            </a:r>
            <a:r>
              <a:rPr lang="en-US" sz="2400" i="1" dirty="0" err="1"/>
              <a:t>poesi</a:t>
            </a:r>
            <a:r>
              <a:rPr lang="en-US" sz="2400" i="1" dirty="0"/>
              <a:t> og </a:t>
            </a:r>
            <a:r>
              <a:rPr lang="en-US" sz="2400" i="1" dirty="0" err="1"/>
              <a:t>katastrofe</a:t>
            </a:r>
            <a:endParaRPr lang="en-US" sz="2400" i="1" dirty="0"/>
          </a:p>
          <a:p>
            <a:pPr marL="0" indent="0">
              <a:buNone/>
            </a:pPr>
            <a:r>
              <a:rPr lang="en-US" sz="2800" i="1" dirty="0"/>
              <a:t>Music exist in the space between poetry and catastrophe</a:t>
            </a:r>
          </a:p>
          <a:p>
            <a:pPr marL="0" indent="0">
              <a:buNone/>
            </a:pPr>
            <a:r>
              <a:rPr lang="en-US" sz="2400" dirty="0"/>
              <a:t>						</a:t>
            </a:r>
            <a:r>
              <a:rPr lang="en-US" sz="2000" dirty="0"/>
              <a:t>Arne </a:t>
            </a:r>
            <a:r>
              <a:rPr lang="en-US" sz="2000" dirty="0" err="1"/>
              <a:t>Nordheim</a:t>
            </a:r>
            <a:endParaRPr lang="nb-NO" sz="2000" dirty="0"/>
          </a:p>
        </p:txBody>
      </p:sp>
      <p:pic>
        <p:nvPicPr>
          <p:cNvPr id="7" name="Bilde 6" descr="Et bilde som inneholder person, mann, bueinstrument&#10;&#10;Automatisk generert beskrivelse">
            <a:extLst>
              <a:ext uri="{FF2B5EF4-FFF2-40B4-BE49-F238E27FC236}">
                <a16:creationId xmlns:a16="http://schemas.microsoft.com/office/drawing/2014/main" id="{E10A88BB-AC1E-4A26-AD9A-A190B94596F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831" y="12068"/>
            <a:ext cx="2059669" cy="144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563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1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9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2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7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2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7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2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7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2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7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uiExpand="1" build="p"/>
    </p:bldLst>
  </p:timing>
</p:sld>
</file>

<file path=ppt/theme/theme1.xml><?xml version="1.0" encoding="utf-8"?>
<a:theme xmlns:a="http://schemas.openxmlformats.org/drawingml/2006/main" name="Black">
  <a:themeElements>
    <a:clrScheme name="Egendefinert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DB3E2"/>
      </a:hlink>
      <a:folHlink>
        <a:srgbClr val="548DD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</Template>
  <TotalTime>7319</TotalTime>
  <Words>331</Words>
  <Application>Microsoft Office PowerPoint</Application>
  <PresentationFormat>Skjermfremvisning (4:3)</PresentationFormat>
  <Paragraphs>66</Paragraphs>
  <Slides>24</Slides>
  <Notes>2</Notes>
  <HiddenSlides>0</HiddenSlides>
  <MMClips>5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27" baseType="lpstr">
      <vt:lpstr>Arial</vt:lpstr>
      <vt:lpstr>Calibri</vt:lpstr>
      <vt:lpstr>Black</vt:lpstr>
      <vt:lpstr>Playful new instruments</vt:lpstr>
      <vt:lpstr>PowerPoint-presentasjon</vt:lpstr>
      <vt:lpstr>New applications, old technology</vt:lpstr>
      <vt:lpstr>Sound art installations  as musical instruments</vt:lpstr>
      <vt:lpstr>VLBI: Global choreography</vt:lpstr>
      <vt:lpstr>Skarnsundbrua</vt:lpstr>
      <vt:lpstr>Environment, Recycling, Energy</vt:lpstr>
      <vt:lpstr>Recycling - Feedback</vt:lpstr>
      <vt:lpstr>Feedback</vt:lpstr>
      <vt:lpstr>Feedback - properties</vt:lpstr>
      <vt:lpstr>Scientific &lt;-&gt; Artistic</vt:lpstr>
      <vt:lpstr>PowerPoint-presentasjon</vt:lpstr>
      <vt:lpstr>Shotgun mic piece</vt:lpstr>
      <vt:lpstr>Tools, signal chain</vt:lpstr>
      <vt:lpstr>Compressor adjustment (start safe)</vt:lpstr>
      <vt:lpstr>Frequency response test</vt:lpstr>
      <vt:lpstr>Equalizer adjustment</vt:lpstr>
      <vt:lpstr>Contribution from phase</vt:lpstr>
      <vt:lpstr>Adaptive feedback control search for resonances (peaks) and filter them out</vt:lpstr>
      <vt:lpstr>Other effects in the feedback path</vt:lpstr>
      <vt:lpstr>Feedback plate instrument</vt:lpstr>
      <vt:lpstr>Feedback plate instrument</vt:lpstr>
      <vt:lpstr>Process, over time</vt:lpstr>
      <vt:lpstr>PowerPoint-presentasjon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Øyvind Brandtsergg</dc:creator>
  <cp:lastModifiedBy>Øyvind Brandtsegg</cp:lastModifiedBy>
  <cp:revision>558</cp:revision>
  <dcterms:created xsi:type="dcterms:W3CDTF">2008-02-14T11:46:54Z</dcterms:created>
  <dcterms:modified xsi:type="dcterms:W3CDTF">2024-11-09T12:44:24Z</dcterms:modified>
</cp:coreProperties>
</file>