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8" r:id="rId9"/>
    <p:sldId id="267" r:id="rId10"/>
    <p:sldId id="275" r:id="rId11"/>
    <p:sldId id="273" r:id="rId12"/>
    <p:sldId id="264" r:id="rId13"/>
    <p:sldId id="276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89" d="100"/>
          <a:sy n="89" d="100"/>
        </p:scale>
        <p:origin x="125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52760B2-273A-42FA-AE94-A23118D9704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3785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23DC1BB-77AB-4BE3-97FC-B1D95CFEF9A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4898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886BDC-55E2-45B3-B25A-CC047CC000FB}" type="slidenum">
              <a:rPr lang="nb-NO"/>
              <a:pPr eaLnBrk="1" hangingPunct="1"/>
              <a:t>1</a:t>
            </a:fld>
            <a:endParaRPr lang="nb-NO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b-NO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b-NO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b-NO" sz="2400">
              <a:latin typeface="Times New Roman" pitchFamily="18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/>
              <a:t>Klikk for å redigere tittelstil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Klikk for å redigere undertittelstil i malen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9E9731-B2BA-45E7-AD3D-3B8E3D166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3798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9CF33-00B4-41D6-8ED4-D6DA237EE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316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C4CB1-F555-4950-AF85-68CC1726D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139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A0952-931F-40E7-ADAA-E983C6657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1494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07B38-D397-4245-B34A-B3C4A8397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4694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7C140-1FA6-4B60-8900-74F2EC1FA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3319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5A786-801B-4B64-80DC-F2843717E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7583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3230F-1133-403B-A439-75B2D7F14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1490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C2AFF-3BF4-4A89-AA19-A307BF440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5557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6A16E-05F2-4E9B-98BD-AC858D20C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2464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B90A8-DD8B-4273-A42D-A4C9F5646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882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Klikk for å redigere tekststiler i malen</a:t>
            </a:r>
          </a:p>
          <a:p>
            <a:pPr lvl="1"/>
            <a:r>
              <a:rPr lang="en-US"/>
              <a:t>Andre nivå</a:t>
            </a:r>
          </a:p>
          <a:p>
            <a:pPr lvl="2"/>
            <a:r>
              <a:rPr lang="en-US"/>
              <a:t>Tredje nivå</a:t>
            </a:r>
          </a:p>
          <a:p>
            <a:pPr lvl="3"/>
            <a:r>
              <a:rPr lang="en-US"/>
              <a:t>Fjerde nivå</a:t>
            </a:r>
          </a:p>
          <a:p>
            <a:pPr lvl="4"/>
            <a:r>
              <a:rPr lang="en-US"/>
              <a:t>Femte nivå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1F921D52-5A25-4C4F-BD44-7DF08F6AA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b-NO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b-NO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b-NO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hyperlink" Target="https://en.wikipedia.org/wiki/Superformul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u6arTXBDYhQ&amp;t=272s&amp;ab_channel=AlexanderMiller" TargetMode="External"/><Relationship Id="rId4" Type="http://schemas.openxmlformats.org/officeDocument/2006/relationships/hyperlink" Target="https://www.docb.io/superterrain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soundjournal.com/ezine/winter1999/processing/index.html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hyperlink" Target="https://csound.com/docs/manual/distort1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/>
              <a:t>Distortion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725144"/>
            <a:ext cx="6477000" cy="648072"/>
          </a:xfrm>
        </p:spPr>
        <p:txBody>
          <a:bodyPr/>
          <a:lstStyle/>
          <a:p>
            <a:pPr algn="r" eaLnBrk="1" hangingPunct="1"/>
            <a:r>
              <a:rPr lang="en-US" sz="2000" kern="0" dirty="0"/>
              <a:t>Ear training for digital audio production </a:t>
            </a:r>
          </a:p>
          <a:p>
            <a:pPr algn="r" eaLnBrk="1" hangingPunct="1"/>
            <a:r>
              <a:rPr lang="nb-NO" sz="1600" kern="0" dirty="0"/>
              <a:t>Øyvind Brandtsegg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92D127-EDA7-EECC-0129-DBB3FB374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Sin(x) wave-wrapping</a:t>
            </a:r>
            <a:endParaRPr lang="LID4096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AE3BBEF-2C9E-4001-5380-966B6F50B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Amplitude of input used as phase argument for sin() function</a:t>
            </a:r>
            <a:endParaRPr lang="LID4096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381D1E1-9703-7DDB-AEF1-26AB84974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646" y="3460923"/>
            <a:ext cx="2731314" cy="2346756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A2240C04-9812-C883-3B43-BB31DBE9A7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883" t="753" b="753"/>
          <a:stretch/>
        </p:blipFill>
        <p:spPr>
          <a:xfrm>
            <a:off x="4857265" y="3460923"/>
            <a:ext cx="2731314" cy="234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4882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F2B94F-95CE-49E2-BF12-D74FB9CD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Superformula</a:t>
            </a:r>
            <a:r>
              <a:rPr lang="nb-NO" dirty="0"/>
              <a:t> </a:t>
            </a:r>
            <a:r>
              <a:rPr lang="nb-NO" dirty="0" err="1"/>
              <a:t>distortion</a:t>
            </a:r>
            <a:br>
              <a:rPr lang="nb-NO" dirty="0"/>
            </a:br>
            <a:r>
              <a:rPr lang="nb-NO" sz="2800" dirty="0"/>
              <a:t>and </a:t>
            </a:r>
            <a:r>
              <a:rPr lang="nb-NO" sz="2800" dirty="0" err="1"/>
              <a:t>other</a:t>
            </a:r>
            <a:r>
              <a:rPr lang="nb-NO" sz="2800" dirty="0"/>
              <a:t> </a:t>
            </a:r>
            <a:r>
              <a:rPr lang="nb-NO" sz="2800" dirty="0" err="1"/>
              <a:t>mathematical</a:t>
            </a:r>
            <a:r>
              <a:rPr lang="nb-NO" sz="2800" dirty="0"/>
              <a:t> </a:t>
            </a:r>
            <a:r>
              <a:rPr lang="nb-NO" sz="2800" dirty="0" err="1"/>
              <a:t>oddities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45B29B-5A02-45E1-A7A8-B06A8CA58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077" y="1733699"/>
            <a:ext cx="6241275" cy="599804"/>
          </a:xfrm>
        </p:spPr>
        <p:txBody>
          <a:bodyPr/>
          <a:lstStyle/>
          <a:p>
            <a:r>
              <a:rPr lang="nb-NO" sz="2400" dirty="0">
                <a:hlinkClick r:id="rId2"/>
              </a:rPr>
              <a:t>https://en.wikipedia.org/wiki/Superformula</a:t>
            </a:r>
            <a:endParaRPr lang="nb-NO" sz="2400" dirty="0"/>
          </a:p>
          <a:p>
            <a:endParaRPr lang="nb-NO" sz="2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AC5D428-AC84-46F2-8328-AA9A84FBC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401" y="2333503"/>
            <a:ext cx="4437752" cy="310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DFC79AE1-9C72-4BB7-AE81-792B3F06E715}"/>
              </a:ext>
            </a:extLst>
          </p:cNvPr>
          <p:cNvSpPr txBox="1"/>
          <p:nvPr/>
        </p:nvSpPr>
        <p:spPr>
          <a:xfrm>
            <a:off x="179512" y="5611230"/>
            <a:ext cx="80246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/>
              <a:t>Origin</a:t>
            </a:r>
            <a:r>
              <a:rPr lang="nb-NO" sz="1400" dirty="0"/>
              <a:t>: </a:t>
            </a:r>
            <a:r>
              <a:rPr lang="nb-NO" sz="1400" dirty="0" err="1"/>
              <a:t>Own</a:t>
            </a:r>
            <a:r>
              <a:rPr lang="nb-NO" sz="1400" dirty="0"/>
              <a:t> </a:t>
            </a:r>
            <a:r>
              <a:rPr lang="nb-NO" sz="1400" dirty="0" err="1"/>
              <a:t>experiments</a:t>
            </a:r>
            <a:r>
              <a:rPr lang="nb-NO" sz="1400" dirty="0"/>
              <a:t> (Brandtsegg 2020-2021), </a:t>
            </a:r>
            <a:r>
              <a:rPr lang="nb-NO" sz="1400" dirty="0" err="1"/>
              <a:t>inspired</a:t>
            </a:r>
            <a:r>
              <a:rPr lang="nb-NO" sz="1400" dirty="0"/>
              <a:t> by </a:t>
            </a:r>
          </a:p>
          <a:p>
            <a:r>
              <a:rPr lang="nb-NO" sz="1400" dirty="0"/>
              <a:t>Christian </a:t>
            </a:r>
            <a:r>
              <a:rPr lang="nb-NO" sz="1400" dirty="0" err="1"/>
              <a:t>Bacher</a:t>
            </a:r>
            <a:r>
              <a:rPr lang="nb-NO" sz="1400" dirty="0"/>
              <a:t> </a:t>
            </a:r>
            <a:r>
              <a:rPr lang="nb-NO" sz="1400" dirty="0" err="1"/>
              <a:t>experiments</a:t>
            </a:r>
            <a:r>
              <a:rPr lang="nb-NO" sz="1400" dirty="0"/>
              <a:t> </a:t>
            </a:r>
            <a:r>
              <a:rPr lang="nb-NO" sz="1400" dirty="0" err="1"/>
              <a:t>with</a:t>
            </a:r>
            <a:r>
              <a:rPr lang="nb-NO" sz="1400" dirty="0"/>
              <a:t> same </a:t>
            </a:r>
            <a:r>
              <a:rPr lang="nb-NO" sz="1400" dirty="0" err="1"/>
              <a:t>formula</a:t>
            </a:r>
            <a:r>
              <a:rPr lang="nb-NO" sz="1400" dirty="0"/>
              <a:t> for </a:t>
            </a:r>
            <a:r>
              <a:rPr lang="nb-NO" sz="1400" dirty="0" err="1"/>
              <a:t>WaveTerrain</a:t>
            </a:r>
            <a:r>
              <a:rPr lang="nb-NO" sz="1400" dirty="0"/>
              <a:t> </a:t>
            </a:r>
            <a:r>
              <a:rPr lang="nb-NO" sz="1400" dirty="0" err="1"/>
              <a:t>synthesis</a:t>
            </a:r>
            <a:r>
              <a:rPr lang="nb-NO" sz="1400" dirty="0"/>
              <a:t> </a:t>
            </a:r>
          </a:p>
          <a:p>
            <a:r>
              <a:rPr lang="nb-NO" sz="1400" dirty="0">
                <a:hlinkClick r:id="rId4"/>
              </a:rPr>
              <a:t>https://www.docb.io/superterrain/</a:t>
            </a:r>
            <a:r>
              <a:rPr lang="nb-NO" sz="1400" dirty="0"/>
              <a:t> </a:t>
            </a:r>
          </a:p>
          <a:p>
            <a:r>
              <a:rPr lang="nb-NO" sz="1400" dirty="0"/>
              <a:t>See </a:t>
            </a:r>
            <a:r>
              <a:rPr lang="nb-NO" sz="1400" dirty="0" err="1"/>
              <a:t>also</a:t>
            </a:r>
            <a:r>
              <a:rPr lang="nb-NO" sz="1400" dirty="0"/>
              <a:t>: </a:t>
            </a:r>
            <a:r>
              <a:rPr lang="nb-NO" sz="1400" dirty="0">
                <a:hlinkClick r:id="rId5"/>
              </a:rPr>
              <a:t>https://www.youtube.com/watch?v=u6arTXBDYhQ&amp;t=272s&amp;ab_channel=AlexanderMiller</a:t>
            </a:r>
            <a:endParaRPr lang="nb-NO" sz="140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747CAA27-344F-4186-ABCB-ADDF06E6AA18}"/>
              </a:ext>
            </a:extLst>
          </p:cNvPr>
          <p:cNvSpPr txBox="1"/>
          <p:nvPr/>
        </p:nvSpPr>
        <p:spPr>
          <a:xfrm>
            <a:off x="299864" y="3471217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/>
              <a:t>In </a:t>
            </a:r>
            <a:r>
              <a:rPr lang="nb-NO" sz="1600" dirty="0" err="1"/>
              <a:t>the</a:t>
            </a:r>
            <a:r>
              <a:rPr lang="nb-NO" sz="1600" dirty="0"/>
              <a:t> </a:t>
            </a:r>
            <a:r>
              <a:rPr lang="nb-NO" sz="1600" dirty="0" err="1"/>
              <a:t>csd</a:t>
            </a:r>
            <a:r>
              <a:rPr lang="nb-NO" sz="1600" dirty="0"/>
              <a:t> </a:t>
            </a:r>
            <a:r>
              <a:rPr lang="nb-NO" sz="1600" dirty="0" err="1"/>
              <a:t>examples</a:t>
            </a:r>
            <a:r>
              <a:rPr lang="nb-NO" sz="1600" dirty="0"/>
              <a:t> for </a:t>
            </a:r>
            <a:r>
              <a:rPr lang="nb-NO" sz="1600" dirty="0" err="1"/>
              <a:t>this</a:t>
            </a:r>
            <a:r>
              <a:rPr lang="nb-NO" sz="1600" dirty="0"/>
              <a:t> </a:t>
            </a:r>
            <a:r>
              <a:rPr lang="nb-NO" sz="1600" dirty="0" err="1"/>
              <a:t>class</a:t>
            </a:r>
            <a:r>
              <a:rPr lang="nb-NO" sz="1600" dirty="0"/>
              <a:t>, it is </a:t>
            </a:r>
            <a:r>
              <a:rPr lang="nb-NO" sz="1600" dirty="0" err="1"/>
              <a:t>named</a:t>
            </a:r>
            <a:r>
              <a:rPr lang="nb-NO" sz="1600" dirty="0"/>
              <a:t> </a:t>
            </a:r>
            <a:r>
              <a:rPr lang="nb-NO" sz="1600" u="sng" dirty="0"/>
              <a:t>superform_shape_2.csd</a:t>
            </a:r>
          </a:p>
        </p:txBody>
      </p:sp>
    </p:spTree>
    <p:extLst>
      <p:ext uri="{BB962C8B-B14F-4D97-AF65-F5344CB8AC3E}">
        <p14:creationId xmlns:p14="http://schemas.microsoft.com/office/powerpoint/2010/main" val="138775897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err="1"/>
              <a:t>Intermodulation</a:t>
            </a:r>
            <a:endParaRPr lang="nb-NO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z="2400" dirty="0"/>
              <a:t>With </a:t>
            </a:r>
            <a:r>
              <a:rPr lang="nb-NO" sz="2400" dirty="0" err="1"/>
              <a:t>complex</a:t>
            </a:r>
            <a:r>
              <a:rPr lang="nb-NO" sz="2400" dirty="0"/>
              <a:t> </a:t>
            </a:r>
            <a:r>
              <a:rPr lang="nb-NO" sz="2400" dirty="0" err="1"/>
              <a:t>waveforms</a:t>
            </a:r>
            <a:r>
              <a:rPr lang="nb-NO" sz="2400" dirty="0"/>
              <a:t>, </a:t>
            </a:r>
            <a:r>
              <a:rPr lang="nb-NO" sz="2400" dirty="0" err="1"/>
              <a:t>f.ex</a:t>
            </a:r>
            <a:r>
              <a:rPr lang="nb-NO" sz="2400" dirty="0"/>
              <a:t>. </a:t>
            </a:r>
            <a:r>
              <a:rPr lang="nb-NO" sz="2400" dirty="0" err="1"/>
              <a:t>polyphonic</a:t>
            </a:r>
            <a:r>
              <a:rPr lang="nb-NO" sz="2400" dirty="0"/>
              <a:t> signal, </a:t>
            </a:r>
            <a:r>
              <a:rPr lang="nb-NO" sz="2400" dirty="0" err="1"/>
              <a:t>we</a:t>
            </a:r>
            <a:r>
              <a:rPr lang="nb-NO" sz="2400" dirty="0"/>
              <a:t> </a:t>
            </a:r>
            <a:r>
              <a:rPr lang="nb-NO" sz="2400" dirty="0" err="1"/>
              <a:t>will</a:t>
            </a:r>
            <a:r>
              <a:rPr lang="nb-NO" sz="2400" dirty="0"/>
              <a:t> </a:t>
            </a:r>
            <a:r>
              <a:rPr lang="nb-NO" sz="2400" dirty="0" err="1"/>
              <a:t>get</a:t>
            </a:r>
            <a:r>
              <a:rPr lang="nb-NO" sz="2400" dirty="0"/>
              <a:t> </a:t>
            </a:r>
            <a:r>
              <a:rPr lang="nb-NO" sz="2400" dirty="0" err="1"/>
              <a:t>intermodulation</a:t>
            </a:r>
            <a:r>
              <a:rPr lang="nb-NO" sz="2400" dirty="0"/>
              <a:t> in </a:t>
            </a:r>
            <a:r>
              <a:rPr lang="nb-NO" sz="2400" dirty="0" err="1"/>
              <a:t>distortion</a:t>
            </a:r>
            <a:endParaRPr lang="nb-NO" sz="2400" dirty="0"/>
          </a:p>
          <a:p>
            <a:pPr eaLnBrk="1" hangingPunct="1">
              <a:lnSpc>
                <a:spcPct val="90000"/>
              </a:lnSpc>
            </a:pPr>
            <a:r>
              <a:rPr lang="nb-NO" sz="2400" dirty="0"/>
              <a:t>This leads to </a:t>
            </a:r>
            <a:r>
              <a:rPr lang="nb-NO" sz="2400" dirty="0" err="1"/>
              <a:t>sidebands</a:t>
            </a:r>
            <a:r>
              <a:rPr lang="nb-NO" sz="2400" dirty="0"/>
              <a:t> </a:t>
            </a:r>
            <a:r>
              <a:rPr lang="nb-NO" sz="2400" dirty="0" err="1"/>
              <a:t>with</a:t>
            </a:r>
            <a:r>
              <a:rPr lang="nb-NO" sz="2400" dirty="0"/>
              <a:t> sum and </a:t>
            </a:r>
            <a:r>
              <a:rPr lang="nb-NO" sz="2400" dirty="0" err="1"/>
              <a:t>difference</a:t>
            </a:r>
            <a:r>
              <a:rPr lang="nb-NO" sz="2400" dirty="0"/>
              <a:t> </a:t>
            </a:r>
            <a:r>
              <a:rPr lang="nb-NO" sz="2400" dirty="0" err="1"/>
              <a:t>frequencies</a:t>
            </a:r>
            <a:r>
              <a:rPr lang="nb-NO" sz="2400" dirty="0"/>
              <a:t>. </a:t>
            </a:r>
            <a:r>
              <a:rPr lang="nb-NO" sz="2400" dirty="0" err="1"/>
              <a:t>Can</a:t>
            </a:r>
            <a:r>
              <a:rPr lang="nb-NO" sz="2400" dirty="0"/>
              <a:t> be hard to </a:t>
            </a:r>
            <a:r>
              <a:rPr lang="nb-NO" sz="2400" dirty="0" err="1"/>
              <a:t>control</a:t>
            </a:r>
            <a:r>
              <a:rPr lang="nb-NO" sz="2400" dirty="0"/>
              <a:t>/</a:t>
            </a:r>
            <a:r>
              <a:rPr lang="nb-NO" sz="2400" dirty="0" err="1"/>
              <a:t>predict</a:t>
            </a:r>
            <a:r>
              <a:rPr lang="nb-NO" sz="2400" dirty="0"/>
              <a:t>. </a:t>
            </a:r>
            <a:r>
              <a:rPr lang="nb-NO" sz="2400" i="1" dirty="0" err="1"/>
              <a:t>But</a:t>
            </a:r>
            <a:r>
              <a:rPr lang="nb-NO" sz="2400" i="1" dirty="0"/>
              <a:t> is </a:t>
            </a:r>
            <a:r>
              <a:rPr lang="nb-NO" sz="2400" i="1" dirty="0" err="1"/>
              <a:t>nice</a:t>
            </a:r>
            <a:r>
              <a:rPr lang="nb-NO" sz="2400" i="1" dirty="0"/>
              <a:t> </a:t>
            </a:r>
            <a:r>
              <a:rPr lang="nb-NO" sz="2400" i="1" dirty="0" err="1"/>
              <a:t>also</a:t>
            </a:r>
            <a:r>
              <a:rPr lang="nb-NO" sz="2400" i="1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nb-NO" sz="2400" dirty="0"/>
              <a:t>To </a:t>
            </a:r>
            <a:r>
              <a:rPr lang="nb-NO" sz="2400" dirty="0" err="1"/>
              <a:t>lessen</a:t>
            </a:r>
            <a:r>
              <a:rPr lang="nb-NO" sz="2400" dirty="0"/>
              <a:t> </a:t>
            </a:r>
            <a:r>
              <a:rPr lang="nb-NO" sz="2400" dirty="0" err="1"/>
              <a:t>this</a:t>
            </a:r>
            <a:r>
              <a:rPr lang="nb-NO" sz="2400" dirty="0"/>
              <a:t> </a:t>
            </a:r>
            <a:r>
              <a:rPr lang="nb-NO" sz="2400" dirty="0" err="1"/>
              <a:t>effect</a:t>
            </a:r>
            <a:r>
              <a:rPr lang="nb-NO" sz="2400" dirty="0"/>
              <a:t>, </a:t>
            </a:r>
            <a:r>
              <a:rPr lang="nb-NO" sz="2400" dirty="0" err="1"/>
              <a:t>we</a:t>
            </a:r>
            <a:r>
              <a:rPr lang="nb-NO" sz="2400" dirty="0"/>
              <a:t> </a:t>
            </a:r>
            <a:r>
              <a:rPr lang="nb-NO" sz="2400" dirty="0" err="1"/>
              <a:t>can</a:t>
            </a:r>
            <a:r>
              <a:rPr lang="nb-NO" sz="2400" dirty="0"/>
              <a:t> </a:t>
            </a:r>
            <a:r>
              <a:rPr lang="nb-NO" sz="2400" dirty="0" err="1"/>
              <a:t>use</a:t>
            </a:r>
            <a:r>
              <a:rPr lang="nb-NO" sz="2400" dirty="0"/>
              <a:t> multiband </a:t>
            </a:r>
            <a:r>
              <a:rPr lang="nb-NO" sz="2400" dirty="0" err="1"/>
              <a:t>distortion</a:t>
            </a:r>
            <a:r>
              <a:rPr lang="nb-NO" sz="2400" dirty="0"/>
              <a:t> (</a:t>
            </a:r>
            <a:r>
              <a:rPr lang="nb-NO" sz="2400" dirty="0" err="1"/>
              <a:t>frequency</a:t>
            </a:r>
            <a:r>
              <a:rPr lang="nb-NO" sz="2400" dirty="0"/>
              <a:t> </a:t>
            </a:r>
            <a:r>
              <a:rPr lang="nb-NO" sz="2400" dirty="0" err="1"/>
              <a:t>split</a:t>
            </a:r>
            <a:r>
              <a:rPr lang="nb-NO" sz="2400" dirty="0"/>
              <a:t> signal, and do separate </a:t>
            </a:r>
            <a:r>
              <a:rPr lang="nb-NO" sz="2400" dirty="0" err="1"/>
              <a:t>distortion</a:t>
            </a:r>
            <a:r>
              <a:rPr lang="nb-NO" sz="2400" dirty="0"/>
              <a:t> </a:t>
            </a:r>
            <a:r>
              <a:rPr lang="nb-NO" sz="2400" dirty="0" err="1"/>
              <a:t>on</a:t>
            </a:r>
            <a:r>
              <a:rPr lang="nb-NO" sz="2400" dirty="0"/>
              <a:t> </a:t>
            </a:r>
            <a:r>
              <a:rPr lang="nb-NO" sz="2400" dirty="0" err="1"/>
              <a:t>each</a:t>
            </a:r>
            <a:r>
              <a:rPr lang="nb-NO" sz="2400" dirty="0"/>
              <a:t> band)</a:t>
            </a:r>
          </a:p>
          <a:p>
            <a:pPr eaLnBrk="1" hangingPunct="1">
              <a:lnSpc>
                <a:spcPct val="90000"/>
              </a:lnSpc>
            </a:pPr>
            <a:r>
              <a:rPr lang="nb-NO" sz="2400" dirty="0"/>
              <a:t>In synthesizers </a:t>
            </a:r>
            <a:r>
              <a:rPr lang="nb-NO" sz="2400" dirty="0" err="1"/>
              <a:t>we</a:t>
            </a:r>
            <a:r>
              <a:rPr lang="nb-NO" sz="2400" dirty="0"/>
              <a:t> </a:t>
            </a:r>
            <a:r>
              <a:rPr lang="nb-NO" sz="2400" dirty="0" err="1"/>
              <a:t>can</a:t>
            </a:r>
            <a:r>
              <a:rPr lang="nb-NO" sz="2400" dirty="0"/>
              <a:t> </a:t>
            </a:r>
            <a:r>
              <a:rPr lang="nb-NO" sz="2400" dirty="0" err="1"/>
              <a:t>optionally</a:t>
            </a:r>
            <a:r>
              <a:rPr lang="nb-NO" sz="2400" dirty="0"/>
              <a:t> do separate </a:t>
            </a:r>
            <a:r>
              <a:rPr lang="nb-NO" sz="2400" dirty="0" err="1"/>
              <a:t>distortion</a:t>
            </a:r>
            <a:r>
              <a:rPr lang="nb-NO" sz="2400" dirty="0"/>
              <a:t> per note/oscillator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148D8C-26DB-3374-CC0A-AB655496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and distortion</a:t>
            </a:r>
            <a:endParaRPr lang="LID4096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104C307-1EC6-AB67-9CEE-C9DE58A4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Distortion adds new harmonics</a:t>
            </a:r>
          </a:p>
          <a:p>
            <a:pPr lvl="1"/>
            <a:r>
              <a:rPr lang="en-US" sz="2400" dirty="0"/>
              <a:t>Pre </a:t>
            </a:r>
            <a:r>
              <a:rPr lang="en-US" sz="2400" dirty="0" err="1"/>
              <a:t>dist</a:t>
            </a:r>
            <a:r>
              <a:rPr lang="en-US" sz="2400" dirty="0"/>
              <a:t> filter might help avoid aliasing</a:t>
            </a:r>
            <a:endParaRPr lang="LID4096" sz="2400" dirty="0"/>
          </a:p>
          <a:p>
            <a:pPr lvl="1"/>
            <a:r>
              <a:rPr lang="en-US" sz="2400" dirty="0"/>
              <a:t>Post </a:t>
            </a:r>
            <a:r>
              <a:rPr lang="en-US" sz="2400" dirty="0" err="1"/>
              <a:t>dist</a:t>
            </a:r>
            <a:r>
              <a:rPr lang="en-US" sz="2400" dirty="0"/>
              <a:t> filter might be useful to round off the sound</a:t>
            </a:r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Csound</a:t>
            </a:r>
            <a:r>
              <a:rPr lang="en-US" dirty="0"/>
              <a:t>:</a:t>
            </a:r>
          </a:p>
          <a:p>
            <a:pPr lvl="1"/>
            <a:r>
              <a:rPr lang="en-US" sz="2000" dirty="0" err="1"/>
              <a:t>butterlp</a:t>
            </a:r>
            <a:r>
              <a:rPr lang="en-US" sz="2000" dirty="0"/>
              <a:t>: "standard" gentle lowpass</a:t>
            </a:r>
          </a:p>
          <a:p>
            <a:pPr lvl="1"/>
            <a:r>
              <a:rPr lang="en-US" sz="2000" dirty="0"/>
              <a:t>lpf18: 18dB/oct lowpass with </a:t>
            </a:r>
            <a:r>
              <a:rPr lang="en-US" sz="2000" dirty="0" err="1"/>
              <a:t>dist</a:t>
            </a:r>
            <a:r>
              <a:rPr lang="en-US" sz="2000" dirty="0"/>
              <a:t> and resonance</a:t>
            </a:r>
          </a:p>
          <a:p>
            <a:pPr lvl="1"/>
            <a:r>
              <a:rPr lang="en-US" sz="2000" dirty="0">
                <a:solidFill>
                  <a:schemeClr val="accent6"/>
                </a:solidFill>
              </a:rPr>
              <a:t>Many more (!): </a:t>
            </a:r>
            <a:r>
              <a:rPr lang="en-US" sz="2000" dirty="0" err="1">
                <a:solidFill>
                  <a:schemeClr val="accent6"/>
                </a:solidFill>
              </a:rPr>
              <a:t>moogladder</a:t>
            </a:r>
            <a:r>
              <a:rPr lang="en-US" sz="2000" dirty="0">
                <a:solidFill>
                  <a:schemeClr val="accent6"/>
                </a:solidFill>
              </a:rPr>
              <a:t>, </a:t>
            </a:r>
            <a:r>
              <a:rPr lang="en-US" sz="2000" dirty="0" err="1">
                <a:solidFill>
                  <a:schemeClr val="accent6"/>
                </a:solidFill>
              </a:rPr>
              <a:t>svfilter</a:t>
            </a:r>
            <a:r>
              <a:rPr lang="en-US" sz="2000" dirty="0">
                <a:solidFill>
                  <a:schemeClr val="accent6"/>
                </a:solidFill>
              </a:rPr>
              <a:t>, </a:t>
            </a:r>
            <a:r>
              <a:rPr lang="en-US" sz="2000" dirty="0" err="1">
                <a:solidFill>
                  <a:schemeClr val="accent6"/>
                </a:solidFill>
              </a:rPr>
              <a:t>spf</a:t>
            </a:r>
            <a:r>
              <a:rPr lang="en-US" sz="2000" dirty="0">
                <a:solidFill>
                  <a:schemeClr val="accent6"/>
                </a:solidFill>
              </a:rPr>
              <a:t>, </a:t>
            </a:r>
            <a:r>
              <a:rPr lang="en-US" sz="2000" dirty="0" err="1">
                <a:solidFill>
                  <a:schemeClr val="accent6"/>
                </a:solidFill>
              </a:rPr>
              <a:t>skf</a:t>
            </a:r>
            <a:r>
              <a:rPr lang="en-US" sz="2000" dirty="0">
                <a:solidFill>
                  <a:schemeClr val="accent6"/>
                </a:solidFill>
              </a:rPr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48742388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Summing up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u="sng" dirty="0"/>
              <a:t>Clip, </a:t>
            </a:r>
            <a:r>
              <a:rPr lang="nb-NO" sz="2800" u="sng" dirty="0" err="1"/>
              <a:t>Wrap</a:t>
            </a:r>
            <a:r>
              <a:rPr lang="nb-NO" sz="2800" u="sng" dirty="0"/>
              <a:t>, Mirror</a:t>
            </a:r>
          </a:p>
          <a:p>
            <a:r>
              <a:rPr lang="nb-NO" sz="2800" u="sng" dirty="0" err="1"/>
              <a:t>tanh</a:t>
            </a:r>
            <a:r>
              <a:rPr lang="nb-NO" sz="2800" u="sng" dirty="0"/>
              <a:t>(), </a:t>
            </a:r>
            <a:r>
              <a:rPr lang="nb-NO" sz="2800" u="sng" dirty="0" err="1"/>
              <a:t>modified</a:t>
            </a:r>
            <a:r>
              <a:rPr lang="nb-NO" sz="2800" u="sng" dirty="0"/>
              <a:t> </a:t>
            </a:r>
            <a:r>
              <a:rPr lang="nb-NO" sz="2800" u="sng" dirty="0" err="1"/>
              <a:t>tanh</a:t>
            </a:r>
            <a:r>
              <a:rPr lang="nb-NO" sz="2800" u="sng" dirty="0"/>
              <a:t>()</a:t>
            </a:r>
          </a:p>
          <a:p>
            <a:r>
              <a:rPr lang="nb-NO" sz="2800" u="sng" dirty="0" err="1"/>
              <a:t>Waveshaping</a:t>
            </a:r>
            <a:endParaRPr lang="nb-NO" sz="2800" u="sng" dirty="0"/>
          </a:p>
          <a:p>
            <a:r>
              <a:rPr lang="nb-NO" sz="2800" dirty="0" err="1">
                <a:solidFill>
                  <a:schemeClr val="accent2">
                    <a:lumMod val="75000"/>
                  </a:schemeClr>
                </a:solidFill>
              </a:rPr>
              <a:t>Abuse</a:t>
            </a:r>
            <a:r>
              <a:rPr lang="nb-NO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b-NO" sz="2800" dirty="0" err="1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nb-NO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b-NO" sz="2800" dirty="0" err="1">
                <a:solidFill>
                  <a:schemeClr val="accent2">
                    <a:lumMod val="75000"/>
                  </a:schemeClr>
                </a:solidFill>
              </a:rPr>
              <a:t>mathematical</a:t>
            </a:r>
            <a:r>
              <a:rPr lang="nb-NO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b-NO" sz="2800" dirty="0" err="1">
                <a:solidFill>
                  <a:schemeClr val="accent2">
                    <a:lumMod val="75000"/>
                  </a:schemeClr>
                </a:solidFill>
              </a:rPr>
              <a:t>formulas</a:t>
            </a:r>
            <a:endParaRPr lang="nb-NO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7681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Clip, </a:t>
            </a:r>
            <a:r>
              <a:rPr lang="nb-NO" dirty="0" err="1"/>
              <a:t>wrap</a:t>
            </a:r>
            <a:r>
              <a:rPr lang="nb-NO" dirty="0"/>
              <a:t>, </a:t>
            </a:r>
            <a:r>
              <a:rPr lang="nb-NO" dirty="0" err="1"/>
              <a:t>mirror</a:t>
            </a:r>
            <a:endParaRPr lang="nb-NO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6825" y="1905000"/>
            <a:ext cx="34575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dirty="0" err="1"/>
              <a:t>Clean</a:t>
            </a:r>
            <a:r>
              <a:rPr lang="nb-NO" dirty="0"/>
              <a:t> sine</a:t>
            </a:r>
          </a:p>
          <a:p>
            <a:pPr eaLnBrk="1" hangingPunct="1">
              <a:lnSpc>
                <a:spcPct val="90000"/>
              </a:lnSpc>
            </a:pPr>
            <a:endParaRPr lang="nb-NO" sz="2000" dirty="0"/>
          </a:p>
          <a:p>
            <a:pPr eaLnBrk="1" hangingPunct="1">
              <a:lnSpc>
                <a:spcPct val="90000"/>
              </a:lnSpc>
            </a:pPr>
            <a:r>
              <a:rPr lang="nb-NO" dirty="0"/>
              <a:t>Hard </a:t>
            </a:r>
            <a:r>
              <a:rPr lang="nb-NO" dirty="0" err="1"/>
              <a:t>clip</a:t>
            </a:r>
            <a:endParaRPr lang="nb-NO" dirty="0"/>
          </a:p>
          <a:p>
            <a:pPr eaLnBrk="1" hangingPunct="1">
              <a:lnSpc>
                <a:spcPct val="90000"/>
              </a:lnSpc>
            </a:pPr>
            <a:endParaRPr lang="nb-NO" sz="2000" dirty="0"/>
          </a:p>
          <a:p>
            <a:pPr eaLnBrk="1" hangingPunct="1">
              <a:lnSpc>
                <a:spcPct val="90000"/>
              </a:lnSpc>
            </a:pPr>
            <a:r>
              <a:rPr lang="nb-NO" dirty="0" err="1"/>
              <a:t>Wrap</a:t>
            </a:r>
            <a:endParaRPr lang="nb-NO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nb-NO" sz="2200" dirty="0"/>
              <a:t> </a:t>
            </a:r>
            <a:endParaRPr lang="nb-NO" sz="2000" dirty="0"/>
          </a:p>
          <a:p>
            <a:pPr eaLnBrk="1" hangingPunct="1">
              <a:lnSpc>
                <a:spcPct val="90000"/>
              </a:lnSpc>
            </a:pPr>
            <a:r>
              <a:rPr lang="nb-NO" dirty="0"/>
              <a:t>Mirror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nb-NO" sz="2200" dirty="0"/>
              <a:t> </a:t>
            </a:r>
            <a:endParaRPr lang="nb-NO" sz="2000" dirty="0"/>
          </a:p>
          <a:p>
            <a:pPr eaLnBrk="1" hangingPunct="1">
              <a:lnSpc>
                <a:spcPct val="90000"/>
              </a:lnSpc>
            </a:pPr>
            <a:r>
              <a:rPr lang="nb-NO" dirty="0" err="1"/>
              <a:t>Rectifier</a:t>
            </a:r>
            <a:endParaRPr lang="nb-NO" dirty="0"/>
          </a:p>
        </p:txBody>
      </p:sp>
      <p:pic>
        <p:nvPicPr>
          <p:cNvPr id="410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"/>
          <a:stretch>
            <a:fillRect/>
          </a:stretch>
        </p:blipFill>
        <p:spPr bwMode="auto">
          <a:xfrm>
            <a:off x="1352550" y="1828800"/>
            <a:ext cx="32607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452813"/>
            <a:ext cx="33909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9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5157788"/>
            <a:ext cx="338455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err="1"/>
              <a:t>tanh</a:t>
            </a:r>
            <a:r>
              <a:rPr lang="nb-NO" dirty="0"/>
              <a:t>, </a:t>
            </a:r>
            <a:r>
              <a:rPr lang="nb-NO" dirty="0" err="1"/>
              <a:t>hyperbolic</a:t>
            </a:r>
            <a:r>
              <a:rPr lang="nb-NO" dirty="0"/>
              <a:t> tangent</a:t>
            </a:r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5805131" y="3198540"/>
            <a:ext cx="9032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400"/>
              <a:t>tanh(x*1)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2831628" y="3195638"/>
            <a:ext cx="13131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400" dirty="0"/>
              <a:t>x = line -1 to 1</a:t>
            </a:r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3009279" y="5500464"/>
            <a:ext cx="903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400" dirty="0" err="1"/>
              <a:t>tanh</a:t>
            </a:r>
            <a:r>
              <a:rPr lang="nb-NO" sz="1400" dirty="0"/>
              <a:t>(x*2)</a:t>
            </a:r>
          </a:p>
        </p:txBody>
      </p:sp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6000328" y="5500688"/>
            <a:ext cx="9032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400"/>
              <a:t>tanh(x*4)</a:t>
            </a:r>
          </a:p>
        </p:txBody>
      </p:sp>
      <p:pic>
        <p:nvPicPr>
          <p:cNvPr id="512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831" y="1804715"/>
            <a:ext cx="1558925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328" y="1803400"/>
            <a:ext cx="1558925" cy="133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779" y="4108226"/>
            <a:ext cx="1558925" cy="133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165" y="4110038"/>
            <a:ext cx="1554163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s://upload.wikimedia.org/wikipedia/commons/thumb/9/9d/Circle-trig6.svg/338px-Circle-trig6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0" y="1628800"/>
            <a:ext cx="2066966" cy="143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b/bc/Hyperbolic_functions-2.svg/296px-Hyperbolic_functions-2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0" y="3301528"/>
            <a:ext cx="1867073" cy="1507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7/76/Sinh_cosh_tanh.svg/1280px-Sinh_cosh_tanh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0" y="5166933"/>
            <a:ext cx="2099246" cy="157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err="1"/>
              <a:t>Modified</a:t>
            </a:r>
            <a:r>
              <a:rPr lang="nb-NO" dirty="0"/>
              <a:t> </a:t>
            </a:r>
            <a:r>
              <a:rPr lang="nb-NO" dirty="0" err="1"/>
              <a:t>tanh</a:t>
            </a:r>
            <a:endParaRPr lang="nb-NO" dirty="0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66725" y="1698625"/>
            <a:ext cx="8353425" cy="1370013"/>
          </a:xfrm>
          <a:prstGeom prst="rect">
            <a:avLst/>
          </a:prstGeom>
          <a:solidFill>
            <a:srgbClr val="DB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asig	= aLine</a:t>
            </a:r>
          </a:p>
          <a:p>
            <a:pPr eaLnBrk="1" hangingPunct="1"/>
            <a:r>
              <a:rPr lang="nb-NO" sz="1200"/>
              <a:t>kshape1	= 0	; a</a:t>
            </a:r>
          </a:p>
          <a:p>
            <a:pPr eaLnBrk="1" hangingPunct="1"/>
            <a:r>
              <a:rPr lang="nb-NO" sz="1200"/>
              <a:t>kshape2	= 0	; b</a:t>
            </a:r>
          </a:p>
          <a:p>
            <a:pPr eaLnBrk="1" hangingPunct="1"/>
            <a:r>
              <a:rPr lang="nb-NO" sz="1200"/>
              <a:t>kpreG	= 1.5	; G</a:t>
            </a:r>
          </a:p>
          <a:p>
            <a:pPr eaLnBrk="1" hangingPunct="1"/>
            <a:r>
              <a:rPr lang="nb-NO" sz="1200"/>
              <a:t>kpostG	= 1.5</a:t>
            </a:r>
          </a:p>
          <a:p>
            <a:pPr eaLnBrk="1" hangingPunct="1"/>
            <a:r>
              <a:rPr lang="nb-NO" sz="1200"/>
              <a:t>amod 	= (exp(asig * (kshape1 + kpreG)) - exp(asig * (kshape2 - kpreG))) / (exp(asig * kpreG) + exp(-asig * kpreG))</a:t>
            </a:r>
          </a:p>
          <a:p>
            <a:pPr eaLnBrk="1" hangingPunct="1"/>
            <a:r>
              <a:rPr lang="nb-NO" sz="1200"/>
              <a:t>amod	= amod * kpostG</a:t>
            </a:r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1471613" y="4232121"/>
            <a:ext cx="16033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G = 1.5, a  = 0, b = 0</a:t>
            </a:r>
          </a:p>
        </p:txBody>
      </p:sp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3771900" y="4230534"/>
            <a:ext cx="14750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G = 3, a  = 0, b = 0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987675" y="1779588"/>
            <a:ext cx="3116263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b-NO" u="sng"/>
              <a:t>exp(x*(a+G)) – exp(x*(b-G))</a:t>
            </a:r>
          </a:p>
          <a:p>
            <a:pPr algn="ctr" eaLnBrk="1" hangingPunct="1"/>
            <a:r>
              <a:rPr lang="nb-NO"/>
              <a:t> exp(x*G) + exp(-x*G)</a:t>
            </a:r>
          </a:p>
        </p:txBody>
      </p:sp>
      <p:sp>
        <p:nvSpPr>
          <p:cNvPr id="6151" name="Text Box 12"/>
          <p:cNvSpPr txBox="1">
            <a:spLocks noChangeArrowheads="1"/>
          </p:cNvSpPr>
          <p:nvPr/>
        </p:nvSpPr>
        <p:spPr bwMode="auto">
          <a:xfrm>
            <a:off x="1471613" y="5949950"/>
            <a:ext cx="1731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G = 3, a  = 0.3, b = 0.3</a:t>
            </a:r>
          </a:p>
        </p:txBody>
      </p:sp>
      <p:sp>
        <p:nvSpPr>
          <p:cNvPr id="6152" name="Text Box 14"/>
          <p:cNvSpPr txBox="1">
            <a:spLocks noChangeArrowheads="1"/>
          </p:cNvSpPr>
          <p:nvPr/>
        </p:nvSpPr>
        <p:spPr bwMode="auto">
          <a:xfrm>
            <a:off x="6008688" y="4232121"/>
            <a:ext cx="16033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G = 3, a  = 0.3, b = 0</a:t>
            </a:r>
          </a:p>
        </p:txBody>
      </p:sp>
      <p:pic>
        <p:nvPicPr>
          <p:cNvPr id="6153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00" y="4933950"/>
            <a:ext cx="1306513" cy="1027113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4" name="Text Box 16"/>
          <p:cNvSpPr txBox="1">
            <a:spLocks noChangeArrowheads="1"/>
          </p:cNvSpPr>
          <p:nvPr/>
        </p:nvSpPr>
        <p:spPr bwMode="auto">
          <a:xfrm>
            <a:off x="3711575" y="5949950"/>
            <a:ext cx="1731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G = 3, a  = 0.5, b = 0.2</a:t>
            </a:r>
          </a:p>
        </p:txBody>
      </p:sp>
      <p:pic>
        <p:nvPicPr>
          <p:cNvPr id="6155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025" y="4941888"/>
            <a:ext cx="1303338" cy="101758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850" y="3224059"/>
            <a:ext cx="1306513" cy="102711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"/>
          <a:stretch>
            <a:fillRect/>
          </a:stretch>
        </p:blipFill>
        <p:spPr bwMode="auto">
          <a:xfrm>
            <a:off x="3897313" y="3231996"/>
            <a:ext cx="1306512" cy="1020763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2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3231996"/>
            <a:ext cx="1292225" cy="101758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9" name="Picture 2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941888"/>
            <a:ext cx="1292225" cy="101758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0" name="Text Box 22"/>
          <p:cNvSpPr txBox="1">
            <a:spLocks noChangeArrowheads="1"/>
          </p:cNvSpPr>
          <p:nvPr/>
        </p:nvSpPr>
        <p:spPr bwMode="auto">
          <a:xfrm>
            <a:off x="6024563" y="5949950"/>
            <a:ext cx="1731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G = 3, a  = 0.5, b = 0.5</a:t>
            </a:r>
          </a:p>
        </p:txBody>
      </p:sp>
      <p:sp>
        <p:nvSpPr>
          <p:cNvPr id="6161" name="Text Box 23"/>
          <p:cNvSpPr txBox="1">
            <a:spLocks noChangeArrowheads="1"/>
          </p:cNvSpPr>
          <p:nvPr/>
        </p:nvSpPr>
        <p:spPr bwMode="auto">
          <a:xfrm>
            <a:off x="6515100" y="1831975"/>
            <a:ext cx="2160588" cy="800219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b-NO" sz="1400" i="1" dirty="0"/>
              <a:t>The term </a:t>
            </a:r>
            <a:r>
              <a:rPr lang="nb-NO" sz="1400" i="1" dirty="0" err="1"/>
              <a:t>exp</a:t>
            </a:r>
            <a:r>
              <a:rPr lang="nb-NO" sz="1400" i="1" dirty="0"/>
              <a:t>(x) </a:t>
            </a:r>
            <a:r>
              <a:rPr lang="nb-NO" sz="1400" i="1" dirty="0" err="1"/>
              <a:t>means</a:t>
            </a:r>
            <a:r>
              <a:rPr lang="nb-NO" sz="1400" i="1" dirty="0"/>
              <a:t> </a:t>
            </a:r>
            <a:r>
              <a:rPr lang="nb-NO" sz="1400" i="1" dirty="0" err="1"/>
              <a:t>the</a:t>
            </a:r>
            <a:r>
              <a:rPr lang="nb-NO" sz="1400" i="1" dirty="0"/>
              <a:t> same as </a:t>
            </a:r>
            <a:r>
              <a:rPr lang="nb-NO" sz="1400" i="1" dirty="0">
                <a:cs typeface="Arial" charset="0"/>
              </a:rPr>
              <a:t>℮</a:t>
            </a:r>
            <a:r>
              <a:rPr lang="nb-NO" sz="1400" i="1" baseline="30000" dirty="0">
                <a:cs typeface="Arial" charset="0"/>
              </a:rPr>
              <a:t>x</a:t>
            </a:r>
          </a:p>
          <a:p>
            <a:pPr algn="ctr" eaLnBrk="1" hangingPunct="1"/>
            <a:r>
              <a:rPr lang="nb-NO" i="1" dirty="0"/>
              <a:t>℮ </a:t>
            </a:r>
            <a:r>
              <a:rPr lang="nb-NO" sz="1400" i="1" dirty="0"/>
              <a:t>= 2.718281….</a:t>
            </a:r>
          </a:p>
        </p:txBody>
      </p:sp>
      <p:sp>
        <p:nvSpPr>
          <p:cNvPr id="6162" name="Text Box 24"/>
          <p:cNvSpPr txBox="1">
            <a:spLocks noChangeArrowheads="1"/>
          </p:cNvSpPr>
          <p:nvPr/>
        </p:nvSpPr>
        <p:spPr bwMode="auto">
          <a:xfrm>
            <a:off x="1565275" y="1171575"/>
            <a:ext cx="639127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000" dirty="0">
                <a:hlinkClick r:id="rId8"/>
              </a:rPr>
              <a:t>http://csoundjournal.com/ezine/winter1999/processing/index.html</a:t>
            </a:r>
            <a:r>
              <a:rPr lang="nb-NO" sz="1000" dirty="0"/>
              <a:t> og  </a:t>
            </a:r>
            <a:br>
              <a:rPr lang="nb-NO" sz="1000" dirty="0"/>
            </a:br>
            <a:r>
              <a:rPr lang="nb-NO" sz="1000" dirty="0">
                <a:hlinkClick r:id="rId9"/>
              </a:rPr>
              <a:t>https://csound.com/docs/manual/distort1.html</a:t>
            </a:r>
            <a:r>
              <a:rPr lang="nb-NO" sz="1200" dirty="0">
                <a:hlinkClick r:id="rId9"/>
              </a:rPr>
              <a:t> </a:t>
            </a:r>
            <a:endParaRPr lang="nb-NO" sz="12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/>
              <a:t>Waveshaping</a:t>
            </a:r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133600"/>
            <a:ext cx="1306512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425" y="2133600"/>
            <a:ext cx="1331913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342900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Line 8"/>
          <p:cNvSpPr>
            <a:spLocks noChangeShapeType="1"/>
          </p:cNvSpPr>
          <p:nvPr/>
        </p:nvSpPr>
        <p:spPr bwMode="auto">
          <a:xfrm>
            <a:off x="2411413" y="34290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4932363" y="2349500"/>
            <a:ext cx="22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3540125" y="26447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 flipH="1" flipV="1">
            <a:off x="2555875" y="2563813"/>
            <a:ext cx="0" cy="865187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>
            <a:off x="2555875" y="2565400"/>
            <a:ext cx="1008063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 flipV="1">
            <a:off x="2771775" y="2349500"/>
            <a:ext cx="0" cy="1150938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 flipV="1">
            <a:off x="2987675" y="2205038"/>
            <a:ext cx="0" cy="1439862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 flipV="1">
            <a:off x="2827338" y="2357438"/>
            <a:ext cx="792162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 flipV="1">
            <a:off x="2987675" y="2205038"/>
            <a:ext cx="792163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2411413" y="4797425"/>
            <a:ext cx="22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7184" name="Text Box 18"/>
          <p:cNvSpPr txBox="1">
            <a:spLocks noChangeArrowheads="1"/>
          </p:cNvSpPr>
          <p:nvPr/>
        </p:nvSpPr>
        <p:spPr bwMode="auto">
          <a:xfrm>
            <a:off x="21971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0.5</a:t>
            </a:r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>
            <a:off x="28448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7186" name="Text Box 20"/>
          <p:cNvSpPr txBox="1">
            <a:spLocks noChangeArrowheads="1"/>
          </p:cNvSpPr>
          <p:nvPr/>
        </p:nvSpPr>
        <p:spPr bwMode="auto">
          <a:xfrm>
            <a:off x="1547813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7187" name="Line 21"/>
          <p:cNvSpPr>
            <a:spLocks noChangeShapeType="1"/>
          </p:cNvSpPr>
          <p:nvPr/>
        </p:nvSpPr>
        <p:spPr bwMode="auto">
          <a:xfrm>
            <a:off x="1763713" y="1987550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88" name="Line 22"/>
          <p:cNvSpPr>
            <a:spLocks noChangeShapeType="1"/>
          </p:cNvSpPr>
          <p:nvPr/>
        </p:nvSpPr>
        <p:spPr bwMode="auto">
          <a:xfrm>
            <a:off x="2413000" y="198755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89" name="Text Box 23"/>
          <p:cNvSpPr txBox="1">
            <a:spLocks noChangeArrowheads="1"/>
          </p:cNvSpPr>
          <p:nvPr/>
        </p:nvSpPr>
        <p:spPr bwMode="auto">
          <a:xfrm>
            <a:off x="212407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7190" name="Text Box 24"/>
          <p:cNvSpPr txBox="1">
            <a:spLocks noChangeArrowheads="1"/>
          </p:cNvSpPr>
          <p:nvPr/>
        </p:nvSpPr>
        <p:spPr bwMode="auto">
          <a:xfrm>
            <a:off x="277177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7191" name="Text Box 25"/>
          <p:cNvSpPr txBox="1">
            <a:spLocks noChangeArrowheads="1"/>
          </p:cNvSpPr>
          <p:nvPr/>
        </p:nvSpPr>
        <p:spPr bwMode="auto">
          <a:xfrm>
            <a:off x="1474788" y="515778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-1.0</a:t>
            </a:r>
          </a:p>
        </p:txBody>
      </p:sp>
      <p:sp>
        <p:nvSpPr>
          <p:cNvPr id="7192" name="Line 26"/>
          <p:cNvSpPr>
            <a:spLocks noChangeShapeType="1"/>
          </p:cNvSpPr>
          <p:nvPr/>
        </p:nvSpPr>
        <p:spPr bwMode="auto">
          <a:xfrm>
            <a:off x="1690688" y="5445125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93" name="Line 27"/>
          <p:cNvSpPr>
            <a:spLocks noChangeShapeType="1"/>
          </p:cNvSpPr>
          <p:nvPr/>
        </p:nvSpPr>
        <p:spPr bwMode="auto">
          <a:xfrm>
            <a:off x="2339975" y="5445125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94" name="Text Box 28"/>
          <p:cNvSpPr txBox="1">
            <a:spLocks noChangeArrowheads="1"/>
          </p:cNvSpPr>
          <p:nvPr/>
        </p:nvSpPr>
        <p:spPr bwMode="auto">
          <a:xfrm>
            <a:off x="1644650" y="5386388"/>
            <a:ext cx="479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amp</a:t>
            </a:r>
          </a:p>
        </p:txBody>
      </p:sp>
      <p:sp>
        <p:nvSpPr>
          <p:cNvPr id="7195" name="Text Box 29"/>
          <p:cNvSpPr txBox="1">
            <a:spLocks noChangeArrowheads="1"/>
          </p:cNvSpPr>
          <p:nvPr/>
        </p:nvSpPr>
        <p:spPr bwMode="auto">
          <a:xfrm>
            <a:off x="1724025" y="1947863"/>
            <a:ext cx="11657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Index (</a:t>
            </a:r>
            <a:r>
              <a:rPr lang="nb-NO" sz="1200" dirty="0" err="1"/>
              <a:t>adress</a:t>
            </a:r>
            <a:r>
              <a:rPr lang="nb-NO" sz="1200" dirty="0"/>
              <a:t>)</a:t>
            </a:r>
          </a:p>
        </p:txBody>
      </p:sp>
      <p:sp>
        <p:nvSpPr>
          <p:cNvPr id="7202" name="Text Box 38"/>
          <p:cNvSpPr txBox="1">
            <a:spLocks noChangeArrowheads="1"/>
          </p:cNvSpPr>
          <p:nvPr/>
        </p:nvSpPr>
        <p:spPr bwMode="auto">
          <a:xfrm>
            <a:off x="1042988" y="3213100"/>
            <a:ext cx="9366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(x*0.5)+0.5</a:t>
            </a:r>
          </a:p>
        </p:txBody>
      </p:sp>
      <p:cxnSp>
        <p:nvCxnSpPr>
          <p:cNvPr id="7203" name="AutoShape 39"/>
          <p:cNvCxnSpPr>
            <a:cxnSpLocks noChangeShapeType="1"/>
            <a:stCxn id="7194" idx="1"/>
            <a:endCxn id="7202" idx="2"/>
          </p:cNvCxnSpPr>
          <p:nvPr/>
        </p:nvCxnSpPr>
        <p:spPr bwMode="auto">
          <a:xfrm rot="10800000">
            <a:off x="1511300" y="3487738"/>
            <a:ext cx="133350" cy="2036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04" name="AutoShape 40"/>
          <p:cNvCxnSpPr>
            <a:cxnSpLocks noChangeShapeType="1"/>
            <a:stCxn id="7202" idx="0"/>
            <a:endCxn id="7195" idx="1"/>
          </p:cNvCxnSpPr>
          <p:nvPr/>
        </p:nvCxnSpPr>
        <p:spPr bwMode="auto">
          <a:xfrm rot="5400000" flipH="1" flipV="1">
            <a:off x="1054295" y="2543370"/>
            <a:ext cx="1126737" cy="21272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05" name="Rectangle 41"/>
          <p:cNvSpPr>
            <a:spLocks noGrp="1" noChangeArrowheads="1"/>
          </p:cNvSpPr>
          <p:nvPr>
            <p:ph type="body" idx="1"/>
          </p:nvPr>
        </p:nvSpPr>
        <p:spPr>
          <a:xfrm>
            <a:off x="3492500" y="3357563"/>
            <a:ext cx="5041900" cy="26622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z="2100" dirty="0"/>
              <a:t>The amplitude </a:t>
            </a:r>
            <a:r>
              <a:rPr lang="nb-NO" sz="2100" dirty="0" err="1"/>
              <a:t>of</a:t>
            </a:r>
            <a:r>
              <a:rPr lang="nb-NO" sz="2100" dirty="0"/>
              <a:t> </a:t>
            </a:r>
            <a:r>
              <a:rPr lang="nb-NO" sz="2100" dirty="0" err="1"/>
              <a:t>the</a:t>
            </a:r>
            <a:r>
              <a:rPr lang="nb-NO" sz="2100" dirty="0"/>
              <a:t> input … </a:t>
            </a:r>
          </a:p>
          <a:p>
            <a:pPr eaLnBrk="1" hangingPunct="1">
              <a:lnSpc>
                <a:spcPct val="90000"/>
              </a:lnSpc>
            </a:pPr>
            <a:r>
              <a:rPr lang="nb-NO" sz="2100" dirty="0"/>
              <a:t>…is used as </a:t>
            </a:r>
            <a:r>
              <a:rPr lang="nb-NO" sz="2100" dirty="0" err="1"/>
              <a:t>the</a:t>
            </a:r>
            <a:r>
              <a:rPr lang="nb-NO" sz="2100" dirty="0"/>
              <a:t> </a:t>
            </a:r>
            <a:r>
              <a:rPr lang="nb-NO" sz="2100" dirty="0" err="1"/>
              <a:t>index</a:t>
            </a:r>
            <a:r>
              <a:rPr lang="nb-NO" sz="2100" dirty="0"/>
              <a:t> (</a:t>
            </a:r>
            <a:r>
              <a:rPr lang="nb-NO" sz="2100" dirty="0" err="1"/>
              <a:t>adress</a:t>
            </a:r>
            <a:r>
              <a:rPr lang="nb-NO" sz="2100" dirty="0"/>
              <a:t>) for </a:t>
            </a:r>
            <a:r>
              <a:rPr lang="nb-NO" sz="2100" dirty="0" err="1"/>
              <a:t>table</a:t>
            </a:r>
            <a:r>
              <a:rPr lang="nb-NO" sz="2100" dirty="0"/>
              <a:t> </a:t>
            </a:r>
            <a:r>
              <a:rPr lang="nb-NO" sz="2100" dirty="0" err="1"/>
              <a:t>lookup</a:t>
            </a:r>
            <a:r>
              <a:rPr lang="nb-NO" sz="2100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nb-NO" sz="2100" dirty="0"/>
              <a:t>…to </a:t>
            </a:r>
            <a:r>
              <a:rPr lang="nb-NO" sz="2100" dirty="0" err="1"/>
              <a:t>generate</a:t>
            </a:r>
            <a:r>
              <a:rPr lang="nb-NO" sz="2100" dirty="0"/>
              <a:t> </a:t>
            </a:r>
            <a:r>
              <a:rPr lang="nb-NO" sz="2100" dirty="0" err="1"/>
              <a:t>the</a:t>
            </a:r>
            <a:r>
              <a:rPr lang="nb-NO" sz="2100" dirty="0"/>
              <a:t> </a:t>
            </a:r>
            <a:r>
              <a:rPr lang="nb-NO" sz="2100" dirty="0" err="1"/>
              <a:t>new</a:t>
            </a:r>
            <a:r>
              <a:rPr lang="nb-NO" sz="2100" dirty="0"/>
              <a:t> </a:t>
            </a:r>
            <a:r>
              <a:rPr lang="nb-NO" sz="2100" dirty="0" err="1"/>
              <a:t>waveform</a:t>
            </a:r>
            <a:r>
              <a:rPr lang="nb-NO" sz="21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nb-NO" sz="2100" dirty="0"/>
              <a:t>If </a:t>
            </a:r>
            <a:r>
              <a:rPr lang="nb-NO" sz="2100" dirty="0" err="1"/>
              <a:t>the</a:t>
            </a:r>
            <a:r>
              <a:rPr lang="nb-NO" sz="2100" dirty="0"/>
              <a:t> </a:t>
            </a:r>
            <a:r>
              <a:rPr lang="nb-NO" sz="2100" dirty="0" err="1"/>
              <a:t>shape</a:t>
            </a:r>
            <a:r>
              <a:rPr lang="nb-NO" sz="2100" dirty="0"/>
              <a:t> </a:t>
            </a:r>
            <a:r>
              <a:rPr lang="nb-NO" sz="2100" dirty="0" err="1"/>
              <a:t>table</a:t>
            </a:r>
            <a:r>
              <a:rPr lang="nb-NO" sz="2100" dirty="0"/>
              <a:t> </a:t>
            </a:r>
            <a:r>
              <a:rPr lang="nb-NO" sz="2100" dirty="0" err="1"/>
              <a:t>contains</a:t>
            </a:r>
            <a:r>
              <a:rPr lang="nb-NO" sz="2100" dirty="0"/>
              <a:t> a straight line from -1 to 1, </a:t>
            </a:r>
            <a:r>
              <a:rPr lang="nb-NO" sz="2100" dirty="0" err="1"/>
              <a:t>the</a:t>
            </a:r>
            <a:r>
              <a:rPr lang="nb-NO" sz="2100" dirty="0"/>
              <a:t> output is </a:t>
            </a:r>
            <a:r>
              <a:rPr lang="nb-NO" sz="2100" dirty="0" err="1"/>
              <a:t>identical</a:t>
            </a:r>
            <a:r>
              <a:rPr lang="nb-NO" sz="2100" dirty="0"/>
              <a:t> to </a:t>
            </a:r>
            <a:r>
              <a:rPr lang="nb-NO" sz="2100" dirty="0" err="1"/>
              <a:t>the</a:t>
            </a:r>
            <a:r>
              <a:rPr lang="nb-NO" sz="2100" dirty="0"/>
              <a:t> input</a:t>
            </a:r>
          </a:p>
        </p:txBody>
      </p:sp>
      <p:sp>
        <p:nvSpPr>
          <p:cNvPr id="7206" name="Text Box 42"/>
          <p:cNvSpPr txBox="1">
            <a:spLocks noChangeArrowheads="1"/>
          </p:cNvSpPr>
          <p:nvPr/>
        </p:nvSpPr>
        <p:spPr bwMode="auto">
          <a:xfrm>
            <a:off x="296033" y="4243149"/>
            <a:ext cx="8915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600" dirty="0"/>
              <a:t>Source </a:t>
            </a:r>
          </a:p>
        </p:txBody>
      </p:sp>
      <p:sp>
        <p:nvSpPr>
          <p:cNvPr id="7207" name="Text Box 43"/>
          <p:cNvSpPr txBox="1">
            <a:spLocks noChangeArrowheads="1"/>
          </p:cNvSpPr>
          <p:nvPr/>
        </p:nvSpPr>
        <p:spPr bwMode="auto">
          <a:xfrm>
            <a:off x="395288" y="2420938"/>
            <a:ext cx="7699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b-NO" sz="1600" dirty="0"/>
              <a:t>Shape</a:t>
            </a:r>
          </a:p>
          <a:p>
            <a:pPr algn="ctr" eaLnBrk="1" hangingPunct="1"/>
            <a:r>
              <a:rPr lang="nb-NO" sz="1600" dirty="0" err="1"/>
              <a:t>table</a:t>
            </a:r>
            <a:endParaRPr lang="nb-NO" sz="1600" dirty="0"/>
          </a:p>
        </p:txBody>
      </p:sp>
      <p:sp>
        <p:nvSpPr>
          <p:cNvPr id="7208" name="Text Box 45"/>
          <p:cNvSpPr txBox="1">
            <a:spLocks noChangeArrowheads="1"/>
          </p:cNvSpPr>
          <p:nvPr/>
        </p:nvSpPr>
        <p:spPr bwMode="auto">
          <a:xfrm>
            <a:off x="3995738" y="1557338"/>
            <a:ext cx="795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600"/>
              <a:t>Output</a:t>
            </a:r>
          </a:p>
        </p:txBody>
      </p:sp>
      <p:sp>
        <p:nvSpPr>
          <p:cNvPr id="7209" name="Line 46"/>
          <p:cNvSpPr>
            <a:spLocks noChangeShapeType="1"/>
          </p:cNvSpPr>
          <p:nvPr/>
        </p:nvSpPr>
        <p:spPr bwMode="auto">
          <a:xfrm>
            <a:off x="1115740" y="44370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210" name="Line 47"/>
          <p:cNvSpPr>
            <a:spLocks noChangeShapeType="1"/>
          </p:cNvSpPr>
          <p:nvPr/>
        </p:nvSpPr>
        <p:spPr bwMode="auto">
          <a:xfrm>
            <a:off x="1115740" y="27082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211" name="Line 48"/>
          <p:cNvSpPr>
            <a:spLocks noChangeShapeType="1"/>
          </p:cNvSpPr>
          <p:nvPr/>
        </p:nvSpPr>
        <p:spPr bwMode="auto">
          <a:xfrm>
            <a:off x="4356100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5364907" y="2997349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-1.0</a:t>
            </a:r>
          </a:p>
        </p:txBody>
      </p:sp>
      <p:sp>
        <p:nvSpPr>
          <p:cNvPr id="50" name="Text Box 29"/>
          <p:cNvSpPr txBox="1">
            <a:spLocks noChangeArrowheads="1"/>
          </p:cNvSpPr>
          <p:nvPr/>
        </p:nvSpPr>
        <p:spPr bwMode="auto">
          <a:xfrm>
            <a:off x="5364907" y="2001987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51" name="Line 30"/>
          <p:cNvSpPr>
            <a:spLocks noChangeShapeType="1"/>
          </p:cNvSpPr>
          <p:nvPr/>
        </p:nvSpPr>
        <p:spPr bwMode="auto">
          <a:xfrm>
            <a:off x="5364907" y="2133749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5149007" y="1844824"/>
            <a:ext cx="479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 err="1"/>
              <a:t>amp</a:t>
            </a:r>
            <a:endParaRPr lang="nb-NO" sz="1200" dirty="0"/>
          </a:p>
        </p:txBody>
      </p:sp>
      <p:sp>
        <p:nvSpPr>
          <p:cNvPr id="53" name="Line 32"/>
          <p:cNvSpPr>
            <a:spLocks noChangeShapeType="1"/>
          </p:cNvSpPr>
          <p:nvPr/>
        </p:nvSpPr>
        <p:spPr bwMode="auto">
          <a:xfrm>
            <a:off x="5364907" y="2636987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5364907" y="2492524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0.0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133600"/>
            <a:ext cx="132397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133600"/>
            <a:ext cx="1306513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/>
              <a:t>Waveshaping</a:t>
            </a:r>
          </a:p>
        </p:txBody>
      </p:sp>
      <p:pic>
        <p:nvPicPr>
          <p:cNvPr id="8197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342900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411413" y="34290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932363" y="2349500"/>
            <a:ext cx="22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540125" y="26447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 flipV="1">
            <a:off x="2555875" y="2563813"/>
            <a:ext cx="0" cy="865187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555875" y="2565400"/>
            <a:ext cx="1008063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2771775" y="2276475"/>
            <a:ext cx="0" cy="1223963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2987675" y="2205038"/>
            <a:ext cx="0" cy="1439862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2827338" y="2300288"/>
            <a:ext cx="792162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2987675" y="2173288"/>
            <a:ext cx="720725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411413" y="4797425"/>
            <a:ext cx="22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1971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0.5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28448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547813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1763713" y="1987550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2413000" y="198755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212407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277177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1474788" y="515778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-1.0</a:t>
            </a: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1690688" y="5445125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2339975" y="5445125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1644650" y="5386388"/>
            <a:ext cx="479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amp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724025" y="1947863"/>
            <a:ext cx="11657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Index (</a:t>
            </a:r>
            <a:r>
              <a:rPr lang="nb-NO" sz="1200" dirty="0" err="1"/>
              <a:t>adress</a:t>
            </a:r>
            <a:r>
              <a:rPr lang="nb-NO" sz="1200" dirty="0"/>
              <a:t>)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5364163" y="29972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-1.0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364163" y="200183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5364163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5148263" y="1844675"/>
            <a:ext cx="479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amp</a:t>
            </a:r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5364163" y="26368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5364163" y="2492375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0.0</a:t>
            </a:r>
          </a:p>
        </p:txBody>
      </p:sp>
      <p:sp>
        <p:nvSpPr>
          <p:cNvPr id="8226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3492500" y="3357563"/>
            <a:ext cx="5041900" cy="26622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dirty="0"/>
              <a:t>In </a:t>
            </a:r>
            <a:r>
              <a:rPr lang="nb-NO" dirty="0" err="1"/>
              <a:t>this</a:t>
            </a:r>
            <a:r>
              <a:rPr lang="nb-NO" dirty="0"/>
              <a:t> case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get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soft </a:t>
            </a:r>
            <a:r>
              <a:rPr lang="nb-NO" dirty="0" err="1"/>
              <a:t>clipping</a:t>
            </a:r>
            <a:endParaRPr lang="nb-NO" dirty="0"/>
          </a:p>
          <a:p>
            <a:pPr eaLnBrk="1" hangingPunct="1">
              <a:lnSpc>
                <a:spcPct val="90000"/>
              </a:lnSpc>
            </a:pPr>
            <a:r>
              <a:rPr lang="nb-NO" dirty="0"/>
              <a:t>The </a:t>
            </a:r>
            <a:r>
              <a:rPr lang="nb-NO" dirty="0" err="1"/>
              <a:t>change</a:t>
            </a:r>
            <a:r>
              <a:rPr lang="nb-NO" dirty="0"/>
              <a:t> in </a:t>
            </a:r>
            <a:r>
              <a:rPr lang="nb-NO" dirty="0" err="1"/>
              <a:t>waveform</a:t>
            </a:r>
            <a:r>
              <a:rPr lang="nb-NO" dirty="0"/>
              <a:t> </a:t>
            </a:r>
            <a:r>
              <a:rPr lang="nb-NO" dirty="0" err="1"/>
              <a:t>gives</a:t>
            </a:r>
            <a:r>
              <a:rPr lang="nb-NO" dirty="0"/>
              <a:t> </a:t>
            </a:r>
            <a:r>
              <a:rPr lang="nb-NO" dirty="0" err="1"/>
              <a:t>harmonic</a:t>
            </a:r>
            <a:r>
              <a:rPr lang="nb-NO" dirty="0"/>
              <a:t> </a:t>
            </a:r>
            <a:r>
              <a:rPr lang="nb-NO" dirty="0" err="1"/>
              <a:t>distortion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odd </a:t>
            </a:r>
            <a:r>
              <a:rPr lang="nb-NO" dirty="0" err="1"/>
              <a:t>harmonics</a:t>
            </a:r>
            <a:r>
              <a:rPr lang="nb-NO" dirty="0"/>
              <a:t> (1,3,5,7,9…)  </a:t>
            </a:r>
          </a:p>
        </p:txBody>
      </p:sp>
      <p:sp>
        <p:nvSpPr>
          <p:cNvPr id="8227" name="Text Box 40"/>
          <p:cNvSpPr txBox="1">
            <a:spLocks noChangeArrowheads="1"/>
          </p:cNvSpPr>
          <p:nvPr/>
        </p:nvSpPr>
        <p:spPr bwMode="auto">
          <a:xfrm>
            <a:off x="3995738" y="1557338"/>
            <a:ext cx="795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600"/>
              <a:t>Output</a:t>
            </a:r>
          </a:p>
        </p:txBody>
      </p:sp>
      <p:sp>
        <p:nvSpPr>
          <p:cNvPr id="8228" name="Line 43"/>
          <p:cNvSpPr>
            <a:spLocks noChangeShapeType="1"/>
          </p:cNvSpPr>
          <p:nvPr/>
        </p:nvSpPr>
        <p:spPr bwMode="auto">
          <a:xfrm>
            <a:off x="4356100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141538"/>
            <a:ext cx="1320800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141538"/>
            <a:ext cx="1306513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/>
              <a:t>Waveshaping</a:t>
            </a:r>
          </a:p>
        </p:txBody>
      </p:sp>
      <p:pic>
        <p:nvPicPr>
          <p:cNvPr id="9221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0" y="342900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2419350" y="34290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932363" y="2349500"/>
            <a:ext cx="22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540125" y="26447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 flipV="1">
            <a:off x="2555875" y="2565400"/>
            <a:ext cx="0" cy="8636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2555875" y="2565400"/>
            <a:ext cx="1008063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V="1">
            <a:off x="2843213" y="2781300"/>
            <a:ext cx="0" cy="792163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3035300" y="2420938"/>
            <a:ext cx="0" cy="1223962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2900363" y="2781300"/>
            <a:ext cx="808037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3059113" y="2420938"/>
            <a:ext cx="792162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419350" y="479742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1971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0.5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8448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547813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1763713" y="1987550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2413000" y="198755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15582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280352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1506538" y="515778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-1.0</a:t>
            </a:r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1722438" y="5445125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2371725" y="5445125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1676400" y="5386388"/>
            <a:ext cx="479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amp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1724025" y="1947863"/>
            <a:ext cx="11657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Index (</a:t>
            </a:r>
            <a:r>
              <a:rPr lang="nb-NO" sz="1200" dirty="0" err="1"/>
              <a:t>adress</a:t>
            </a:r>
            <a:r>
              <a:rPr lang="nb-NO" sz="1200" dirty="0"/>
              <a:t>)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5364163" y="29972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-1.0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5364163" y="200183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5364163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5148263" y="1844675"/>
            <a:ext cx="479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amp</a:t>
            </a: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5364163" y="26368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5364163" y="2492375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0.0</a:t>
            </a:r>
          </a:p>
        </p:txBody>
      </p:sp>
      <p:sp>
        <p:nvSpPr>
          <p:cNvPr id="9250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3492500" y="3357563"/>
            <a:ext cx="5041900" cy="2662237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b-NO" sz="2600" dirty="0"/>
              <a:t>GEN 13:</a:t>
            </a:r>
          </a:p>
          <a:p>
            <a:pPr eaLnBrk="1" hangingPunct="1">
              <a:lnSpc>
                <a:spcPct val="80000"/>
              </a:lnSpc>
            </a:pPr>
            <a:r>
              <a:rPr lang="nb-NO" sz="2600" dirty="0" err="1"/>
              <a:t>Controlled</a:t>
            </a:r>
            <a:r>
              <a:rPr lang="nb-NO" sz="2600" dirty="0"/>
              <a:t> overtone </a:t>
            </a:r>
            <a:r>
              <a:rPr lang="nb-NO" sz="2600" dirty="0" err="1"/>
              <a:t>patterns</a:t>
            </a:r>
            <a:endParaRPr lang="nb-NO" sz="2600" dirty="0"/>
          </a:p>
          <a:p>
            <a:pPr eaLnBrk="1" hangingPunct="1">
              <a:lnSpc>
                <a:spcPct val="80000"/>
              </a:lnSpc>
            </a:pPr>
            <a:r>
              <a:rPr lang="nb-NO" sz="2600" i="1" dirty="0" err="1"/>
              <a:t>Can</a:t>
            </a:r>
            <a:r>
              <a:rPr lang="nb-NO" sz="2600" dirty="0"/>
              <a:t> </a:t>
            </a:r>
            <a:r>
              <a:rPr lang="nb-NO" sz="2600" dirty="0" err="1"/>
              <a:t>avoid</a:t>
            </a:r>
            <a:r>
              <a:rPr lang="nb-NO" sz="2600" dirty="0"/>
              <a:t> </a:t>
            </a:r>
            <a:r>
              <a:rPr lang="nb-NO" sz="2600" dirty="0" err="1"/>
              <a:t>aliasing</a:t>
            </a:r>
            <a:endParaRPr lang="nb-NO" sz="2600" dirty="0"/>
          </a:p>
          <a:p>
            <a:pPr eaLnBrk="1" hangingPunct="1">
              <a:lnSpc>
                <a:spcPct val="80000"/>
              </a:lnSpc>
            </a:pPr>
            <a:r>
              <a:rPr lang="nb-NO" sz="2600" dirty="0"/>
              <a:t>The </a:t>
            </a:r>
            <a:r>
              <a:rPr lang="nb-NO" sz="2600" dirty="0" err="1"/>
              <a:t>change</a:t>
            </a:r>
            <a:r>
              <a:rPr lang="nb-NO" sz="2600" dirty="0"/>
              <a:t> in </a:t>
            </a:r>
            <a:r>
              <a:rPr lang="nb-NO" sz="2600" dirty="0" err="1"/>
              <a:t>waveform</a:t>
            </a:r>
            <a:r>
              <a:rPr lang="nb-NO" sz="2600" dirty="0"/>
              <a:t> </a:t>
            </a:r>
            <a:r>
              <a:rPr lang="nb-NO" sz="2600" dirty="0" err="1"/>
              <a:t>give</a:t>
            </a:r>
            <a:r>
              <a:rPr lang="nb-NO" sz="2600" dirty="0"/>
              <a:t> </a:t>
            </a:r>
            <a:r>
              <a:rPr lang="nb-NO" sz="2600" dirty="0" err="1"/>
              <a:t>harmonic</a:t>
            </a:r>
            <a:r>
              <a:rPr lang="nb-NO" sz="2600" dirty="0"/>
              <a:t> </a:t>
            </a:r>
            <a:r>
              <a:rPr lang="nb-NO" sz="2600" dirty="0" err="1"/>
              <a:t>distortion</a:t>
            </a:r>
            <a:endParaRPr lang="nb-NO" sz="2600" dirty="0"/>
          </a:p>
          <a:p>
            <a:pPr eaLnBrk="1" hangingPunct="1">
              <a:lnSpc>
                <a:spcPct val="80000"/>
              </a:lnSpc>
            </a:pPr>
            <a:r>
              <a:rPr lang="nb-NO" sz="2600" dirty="0"/>
              <a:t>In </a:t>
            </a:r>
            <a:r>
              <a:rPr lang="nb-NO" sz="2600" dirty="0" err="1"/>
              <a:t>this</a:t>
            </a:r>
            <a:r>
              <a:rPr lang="nb-NO" sz="2600" dirty="0"/>
              <a:t> </a:t>
            </a:r>
            <a:r>
              <a:rPr lang="nb-NO" sz="2600" dirty="0" err="1"/>
              <a:t>example</a:t>
            </a:r>
            <a:r>
              <a:rPr lang="nb-NO" sz="2600" dirty="0"/>
              <a:t> </a:t>
            </a:r>
            <a:r>
              <a:rPr lang="nb-NO" sz="2600" dirty="0" err="1"/>
              <a:t>we</a:t>
            </a:r>
            <a:r>
              <a:rPr lang="nb-NO" sz="2600" dirty="0"/>
              <a:t> </a:t>
            </a:r>
            <a:r>
              <a:rPr lang="nb-NO" sz="2600" dirty="0" err="1"/>
              <a:t>get</a:t>
            </a:r>
            <a:r>
              <a:rPr lang="nb-NO" sz="2600" dirty="0"/>
              <a:t> </a:t>
            </a:r>
            <a:r>
              <a:rPr lang="nb-NO" sz="2600" dirty="0" err="1"/>
              <a:t>even</a:t>
            </a:r>
            <a:r>
              <a:rPr lang="nb-NO" sz="2600" dirty="0"/>
              <a:t> </a:t>
            </a:r>
            <a:r>
              <a:rPr lang="nb-NO" sz="2600" dirty="0" err="1"/>
              <a:t>harmonics</a:t>
            </a:r>
            <a:r>
              <a:rPr lang="nb-NO" sz="2600" dirty="0"/>
              <a:t> (2,4,6)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3995738" y="1557338"/>
            <a:ext cx="795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600"/>
              <a:t>Output</a:t>
            </a:r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>
            <a:off x="4356100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027238"/>
            <a:ext cx="1439863" cy="121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0" y="1965325"/>
            <a:ext cx="1914525" cy="134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0" y="342900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/>
              <a:t>Waveshaping</a:t>
            </a:r>
            <a:br>
              <a:rPr lang="nb-NO"/>
            </a:br>
            <a:r>
              <a:rPr lang="nb-NO"/>
              <a:t>”</a:t>
            </a:r>
            <a:r>
              <a:rPr lang="nb-NO" sz="3000"/>
              <a:t>Soft” Rectifier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419350" y="34290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508625" y="234950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3563938" y="263683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 flipV="1">
            <a:off x="2124075" y="2420938"/>
            <a:ext cx="19050" cy="1008062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2124075" y="2368550"/>
            <a:ext cx="1008063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2627313" y="2492375"/>
            <a:ext cx="0" cy="936625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2698750" y="2492375"/>
            <a:ext cx="649288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419350" y="479742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1971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0.5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8448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1547813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1763713" y="1987550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2413000" y="198755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215582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280352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1506538" y="515778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-1.0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1722438" y="5445125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2371725" y="5445125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676400" y="5386388"/>
            <a:ext cx="479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amp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1724025" y="1947863"/>
            <a:ext cx="11657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Index (</a:t>
            </a:r>
            <a:r>
              <a:rPr lang="nb-NO" sz="1200" dirty="0" err="1"/>
              <a:t>adress</a:t>
            </a:r>
            <a:r>
              <a:rPr lang="nb-NO" sz="1200" dirty="0"/>
              <a:t>)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5940425" y="2997200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-1.0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940425" y="200183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5940425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5676900" y="1844675"/>
            <a:ext cx="479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amp</a:t>
            </a:r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5940425" y="26368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5940425" y="2492375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0.0</a:t>
            </a:r>
          </a:p>
        </p:txBody>
      </p:sp>
      <p:sp>
        <p:nvSpPr>
          <p:cNvPr id="10272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3492500" y="3503067"/>
            <a:ext cx="5041900" cy="2662237"/>
          </a:xfrm>
          <a:noFill/>
        </p:spPr>
        <p:txBody>
          <a:bodyPr/>
          <a:lstStyle/>
          <a:p>
            <a:pPr eaLnBrk="1" hangingPunct="1"/>
            <a:r>
              <a:rPr lang="nb-NO" sz="2800" dirty="0"/>
              <a:t>A </a:t>
            </a:r>
            <a:r>
              <a:rPr lang="nb-NO" sz="2800" dirty="0" err="1"/>
              <a:t>softer</a:t>
            </a:r>
            <a:r>
              <a:rPr lang="nb-NO" sz="2800" dirty="0"/>
              <a:t> </a:t>
            </a:r>
            <a:r>
              <a:rPr lang="nb-NO" sz="2800" dirty="0" err="1"/>
              <a:t>version</a:t>
            </a:r>
            <a:r>
              <a:rPr lang="nb-NO" sz="2800" dirty="0"/>
              <a:t> </a:t>
            </a:r>
            <a:r>
              <a:rPr lang="nb-NO" sz="2800" dirty="0" err="1"/>
              <a:t>of</a:t>
            </a:r>
            <a:r>
              <a:rPr lang="nb-NO" sz="2800" dirty="0"/>
              <a:t> abs(x)</a:t>
            </a:r>
          </a:p>
          <a:p>
            <a:pPr eaLnBrk="1" hangingPunct="1"/>
            <a:r>
              <a:rPr lang="nb-NO" sz="2800" dirty="0"/>
              <a:t>Simple </a:t>
            </a:r>
            <a:r>
              <a:rPr lang="nb-NO" sz="2800" dirty="0" err="1"/>
              <a:t>approximation</a:t>
            </a:r>
            <a:r>
              <a:rPr lang="nb-NO" sz="2800" dirty="0"/>
              <a:t> </a:t>
            </a:r>
            <a:r>
              <a:rPr lang="nb-NO" sz="2800" dirty="0" err="1"/>
              <a:t>of</a:t>
            </a:r>
            <a:r>
              <a:rPr lang="nb-NO" sz="2800" dirty="0"/>
              <a:t> an </a:t>
            </a:r>
            <a:r>
              <a:rPr lang="nb-NO" sz="2800" dirty="0" err="1"/>
              <a:t>analogue</a:t>
            </a:r>
            <a:r>
              <a:rPr lang="nb-NO" sz="2800" dirty="0"/>
              <a:t> </a:t>
            </a:r>
            <a:r>
              <a:rPr lang="nb-NO" sz="2800" dirty="0" err="1"/>
              <a:t>rectifier</a:t>
            </a:r>
            <a:r>
              <a:rPr lang="nb-NO" sz="2800" dirty="0"/>
              <a:t> </a:t>
            </a:r>
            <a:r>
              <a:rPr lang="nb-NO" sz="2800" dirty="0" err="1"/>
              <a:t>with</a:t>
            </a:r>
            <a:r>
              <a:rPr lang="nb-NO" sz="2800" dirty="0"/>
              <a:t> </a:t>
            </a:r>
            <a:r>
              <a:rPr lang="nb-NO" sz="2800" dirty="0" err="1"/>
              <a:t>filtering</a:t>
            </a:r>
            <a:r>
              <a:rPr lang="nb-NO" sz="2800" dirty="0"/>
              <a:t>. Less </a:t>
            </a:r>
            <a:r>
              <a:rPr lang="nb-NO" sz="2800" dirty="0" err="1"/>
              <a:t>aliasing</a:t>
            </a:r>
            <a:r>
              <a:rPr lang="nb-NO" sz="2800" dirty="0"/>
              <a:t>.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995738" y="1557338"/>
            <a:ext cx="795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600"/>
              <a:t>Output</a:t>
            </a:r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4356100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" name="Rektangel 1"/>
          <p:cNvSpPr/>
          <p:nvPr/>
        </p:nvSpPr>
        <p:spPr>
          <a:xfrm>
            <a:off x="4510088" y="1958975"/>
            <a:ext cx="3175" cy="13350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0"/>
          <a:stretch>
            <a:fillRect/>
          </a:stretch>
        </p:blipFill>
        <p:spPr bwMode="auto">
          <a:xfrm>
            <a:off x="1697038" y="2054225"/>
            <a:ext cx="1439862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0" y="342900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954213"/>
            <a:ext cx="1871662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/>
              <a:t>Waveshaping</a:t>
            </a:r>
            <a:br>
              <a:rPr lang="nb-NO"/>
            </a:br>
            <a:r>
              <a:rPr lang="nb-NO" sz="3000"/>
              <a:t>Crossover Distortion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419350" y="34290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508625" y="234950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V="1">
            <a:off x="3563938" y="263683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 flipV="1">
            <a:off x="2320925" y="2636838"/>
            <a:ext cx="0" cy="792162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2546350" y="2603500"/>
            <a:ext cx="1008063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2555875" y="2636838"/>
            <a:ext cx="0" cy="792162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>
            <a:off x="2401888" y="2689225"/>
            <a:ext cx="1800225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77" name="Text Box 15"/>
          <p:cNvSpPr txBox="1">
            <a:spLocks noChangeArrowheads="1"/>
          </p:cNvSpPr>
          <p:nvPr/>
        </p:nvSpPr>
        <p:spPr bwMode="auto">
          <a:xfrm>
            <a:off x="2419350" y="479742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t</a:t>
            </a:r>
          </a:p>
        </p:txBody>
      </p:sp>
      <p:sp>
        <p:nvSpPr>
          <p:cNvPr id="11278" name="Text Box 16"/>
          <p:cNvSpPr txBox="1">
            <a:spLocks noChangeArrowheads="1"/>
          </p:cNvSpPr>
          <p:nvPr/>
        </p:nvSpPr>
        <p:spPr bwMode="auto">
          <a:xfrm>
            <a:off x="21971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0.5</a:t>
            </a:r>
          </a:p>
        </p:txBody>
      </p:sp>
      <p:sp>
        <p:nvSpPr>
          <p:cNvPr id="11279" name="Text Box 17"/>
          <p:cNvSpPr txBox="1">
            <a:spLocks noChangeArrowheads="1"/>
          </p:cNvSpPr>
          <p:nvPr/>
        </p:nvSpPr>
        <p:spPr bwMode="auto">
          <a:xfrm>
            <a:off x="2844800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11280" name="Text Box 18"/>
          <p:cNvSpPr txBox="1">
            <a:spLocks noChangeArrowheads="1"/>
          </p:cNvSpPr>
          <p:nvPr/>
        </p:nvSpPr>
        <p:spPr bwMode="auto">
          <a:xfrm>
            <a:off x="1547813" y="170021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11281" name="Line 19"/>
          <p:cNvSpPr>
            <a:spLocks noChangeShapeType="1"/>
          </p:cNvSpPr>
          <p:nvPr/>
        </p:nvSpPr>
        <p:spPr bwMode="auto">
          <a:xfrm>
            <a:off x="1763713" y="1987550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82" name="Line 20"/>
          <p:cNvSpPr>
            <a:spLocks noChangeShapeType="1"/>
          </p:cNvSpPr>
          <p:nvPr/>
        </p:nvSpPr>
        <p:spPr bwMode="auto">
          <a:xfrm>
            <a:off x="2413000" y="198755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83" name="Text Box 21"/>
          <p:cNvSpPr txBox="1">
            <a:spLocks noChangeArrowheads="1"/>
          </p:cNvSpPr>
          <p:nvPr/>
        </p:nvSpPr>
        <p:spPr bwMode="auto">
          <a:xfrm>
            <a:off x="215582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0.0</a:t>
            </a:r>
          </a:p>
        </p:txBody>
      </p:sp>
      <p:sp>
        <p:nvSpPr>
          <p:cNvPr id="11284" name="Text Box 22"/>
          <p:cNvSpPr txBox="1">
            <a:spLocks noChangeArrowheads="1"/>
          </p:cNvSpPr>
          <p:nvPr/>
        </p:nvSpPr>
        <p:spPr bwMode="auto">
          <a:xfrm>
            <a:off x="2803525" y="515778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11285" name="Text Box 23"/>
          <p:cNvSpPr txBox="1">
            <a:spLocks noChangeArrowheads="1"/>
          </p:cNvSpPr>
          <p:nvPr/>
        </p:nvSpPr>
        <p:spPr bwMode="auto">
          <a:xfrm>
            <a:off x="1506538" y="515778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-1.0</a:t>
            </a:r>
          </a:p>
        </p:txBody>
      </p:sp>
      <p:sp>
        <p:nvSpPr>
          <p:cNvPr id="11286" name="Line 24"/>
          <p:cNvSpPr>
            <a:spLocks noChangeShapeType="1"/>
          </p:cNvSpPr>
          <p:nvPr/>
        </p:nvSpPr>
        <p:spPr bwMode="auto">
          <a:xfrm>
            <a:off x="1722438" y="5445125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87" name="Line 25"/>
          <p:cNvSpPr>
            <a:spLocks noChangeShapeType="1"/>
          </p:cNvSpPr>
          <p:nvPr/>
        </p:nvSpPr>
        <p:spPr bwMode="auto">
          <a:xfrm>
            <a:off x="2371725" y="5445125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88" name="Text Box 26"/>
          <p:cNvSpPr txBox="1">
            <a:spLocks noChangeArrowheads="1"/>
          </p:cNvSpPr>
          <p:nvPr/>
        </p:nvSpPr>
        <p:spPr bwMode="auto">
          <a:xfrm>
            <a:off x="1676400" y="5386388"/>
            <a:ext cx="479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amp</a:t>
            </a:r>
          </a:p>
        </p:txBody>
      </p:sp>
      <p:sp>
        <p:nvSpPr>
          <p:cNvPr id="11289" name="Text Box 27"/>
          <p:cNvSpPr txBox="1">
            <a:spLocks noChangeArrowheads="1"/>
          </p:cNvSpPr>
          <p:nvPr/>
        </p:nvSpPr>
        <p:spPr bwMode="auto">
          <a:xfrm>
            <a:off x="1724025" y="1947863"/>
            <a:ext cx="10887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Index (</a:t>
            </a:r>
            <a:r>
              <a:rPr lang="nb-NO" sz="1200" dirty="0" err="1"/>
              <a:t>adres</a:t>
            </a:r>
            <a:r>
              <a:rPr lang="nb-NO" sz="1200" dirty="0"/>
              <a:t>)</a:t>
            </a:r>
          </a:p>
        </p:txBody>
      </p:sp>
      <p:sp>
        <p:nvSpPr>
          <p:cNvPr id="11290" name="Text Box 28"/>
          <p:cNvSpPr txBox="1">
            <a:spLocks noChangeArrowheads="1"/>
          </p:cNvSpPr>
          <p:nvPr/>
        </p:nvSpPr>
        <p:spPr bwMode="auto">
          <a:xfrm>
            <a:off x="5940425" y="2997200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-1.0</a:t>
            </a:r>
          </a:p>
        </p:txBody>
      </p:sp>
      <p:sp>
        <p:nvSpPr>
          <p:cNvPr id="11291" name="Text Box 29"/>
          <p:cNvSpPr txBox="1">
            <a:spLocks noChangeArrowheads="1"/>
          </p:cNvSpPr>
          <p:nvPr/>
        </p:nvSpPr>
        <p:spPr bwMode="auto">
          <a:xfrm>
            <a:off x="5940425" y="200183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1.0</a:t>
            </a:r>
          </a:p>
        </p:txBody>
      </p:sp>
      <p:sp>
        <p:nvSpPr>
          <p:cNvPr id="11292" name="Line 30"/>
          <p:cNvSpPr>
            <a:spLocks noChangeShapeType="1"/>
          </p:cNvSpPr>
          <p:nvPr/>
        </p:nvSpPr>
        <p:spPr bwMode="auto">
          <a:xfrm>
            <a:off x="5940425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93" name="Text Box 31"/>
          <p:cNvSpPr txBox="1">
            <a:spLocks noChangeArrowheads="1"/>
          </p:cNvSpPr>
          <p:nvPr/>
        </p:nvSpPr>
        <p:spPr bwMode="auto">
          <a:xfrm>
            <a:off x="5676900" y="1844675"/>
            <a:ext cx="479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/>
              <a:t>amp</a:t>
            </a:r>
          </a:p>
        </p:txBody>
      </p:sp>
      <p:sp>
        <p:nvSpPr>
          <p:cNvPr id="11294" name="Line 32"/>
          <p:cNvSpPr>
            <a:spLocks noChangeShapeType="1"/>
          </p:cNvSpPr>
          <p:nvPr/>
        </p:nvSpPr>
        <p:spPr bwMode="auto">
          <a:xfrm>
            <a:off x="5940425" y="26368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295" name="Text Box 33"/>
          <p:cNvSpPr txBox="1">
            <a:spLocks noChangeArrowheads="1"/>
          </p:cNvSpPr>
          <p:nvPr/>
        </p:nvSpPr>
        <p:spPr bwMode="auto">
          <a:xfrm>
            <a:off x="5940425" y="2492375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200" dirty="0"/>
              <a:t>0.0</a:t>
            </a:r>
          </a:p>
        </p:txBody>
      </p:sp>
      <p:sp>
        <p:nvSpPr>
          <p:cNvPr id="11296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3492500" y="3357563"/>
            <a:ext cx="5041900" cy="2662237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b-NO" sz="2100" dirty="0"/>
              <a:t>An </a:t>
            </a:r>
            <a:r>
              <a:rPr lang="nb-NO" sz="2100" dirty="0" err="1"/>
              <a:t>error</a:t>
            </a:r>
            <a:r>
              <a:rPr lang="nb-NO" sz="2100" dirty="0"/>
              <a:t> </a:t>
            </a:r>
            <a:r>
              <a:rPr lang="nb-NO" sz="2100" dirty="0" err="1"/>
              <a:t>that</a:t>
            </a:r>
            <a:r>
              <a:rPr lang="nb-NO" sz="2100" dirty="0"/>
              <a:t> </a:t>
            </a:r>
            <a:r>
              <a:rPr lang="nb-NO" sz="2100" dirty="0" err="1"/>
              <a:t>can</a:t>
            </a:r>
            <a:r>
              <a:rPr lang="nb-NO" sz="2100" dirty="0"/>
              <a:t> </a:t>
            </a:r>
            <a:r>
              <a:rPr lang="nb-NO" sz="2100" dirty="0" err="1"/>
              <a:t>occur</a:t>
            </a:r>
            <a:r>
              <a:rPr lang="nb-NO" sz="2100" dirty="0"/>
              <a:t> in a transistor </a:t>
            </a:r>
            <a:r>
              <a:rPr lang="nb-NO" sz="2100" dirty="0" err="1"/>
              <a:t>amplifier</a:t>
            </a:r>
            <a:endParaRPr lang="nb-NO" sz="2100" dirty="0"/>
          </a:p>
          <a:p>
            <a:pPr eaLnBrk="1" hangingPunct="1">
              <a:lnSpc>
                <a:spcPct val="80000"/>
              </a:lnSpc>
            </a:pPr>
            <a:r>
              <a:rPr lang="nb-NO" sz="2000" dirty="0"/>
              <a:t>Separate </a:t>
            </a:r>
            <a:r>
              <a:rPr lang="nb-NO" sz="2000" dirty="0" err="1"/>
              <a:t>circuits</a:t>
            </a:r>
            <a:r>
              <a:rPr lang="nb-NO" sz="2000" dirty="0"/>
              <a:t> used to </a:t>
            </a:r>
            <a:r>
              <a:rPr lang="nb-NO" sz="2000" dirty="0" err="1"/>
              <a:t>amplify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positive and negative part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signal</a:t>
            </a:r>
          </a:p>
          <a:p>
            <a:pPr lvl="1" eaLnBrk="1" hangingPunct="1">
              <a:lnSpc>
                <a:spcPct val="80000"/>
              </a:lnSpc>
            </a:pPr>
            <a:r>
              <a:rPr lang="nb-NO" sz="2000" dirty="0" err="1"/>
              <a:t>Distortion</a:t>
            </a:r>
            <a:r>
              <a:rPr lang="nb-NO" sz="2000" dirty="0"/>
              <a:t>/</a:t>
            </a:r>
            <a:r>
              <a:rPr lang="nb-NO" sz="2000" dirty="0" err="1"/>
              <a:t>glitch</a:t>
            </a:r>
            <a:r>
              <a:rPr lang="nb-NO" sz="2000" dirty="0"/>
              <a:t> during </a:t>
            </a:r>
            <a:r>
              <a:rPr lang="nb-NO" sz="2000" dirty="0" err="1"/>
              <a:t>switch</a:t>
            </a:r>
            <a:r>
              <a:rPr lang="nb-NO" sz="2000" dirty="0"/>
              <a:t> from </a:t>
            </a:r>
            <a:r>
              <a:rPr lang="nb-NO" sz="2000" dirty="0" err="1"/>
              <a:t>one</a:t>
            </a:r>
            <a:r>
              <a:rPr lang="nb-NO" sz="2000" dirty="0"/>
              <a:t> </a:t>
            </a:r>
            <a:r>
              <a:rPr lang="nb-NO" sz="2000" dirty="0" err="1"/>
              <a:t>circuit</a:t>
            </a:r>
            <a:r>
              <a:rPr lang="nb-NO" sz="2000" dirty="0"/>
              <a:t> to </a:t>
            </a:r>
            <a:r>
              <a:rPr lang="nb-NO" sz="2000" dirty="0" err="1"/>
              <a:t>the</a:t>
            </a:r>
            <a:r>
              <a:rPr lang="nb-NO" sz="2000" dirty="0"/>
              <a:t> </a:t>
            </a:r>
            <a:r>
              <a:rPr lang="nb-NO" sz="2000" dirty="0" err="1"/>
              <a:t>other</a:t>
            </a:r>
            <a:endParaRPr lang="nb-NO" sz="2000" dirty="0"/>
          </a:p>
          <a:p>
            <a:pPr eaLnBrk="1" hangingPunct="1">
              <a:lnSpc>
                <a:spcPct val="80000"/>
              </a:lnSpc>
            </a:pPr>
            <a:r>
              <a:rPr lang="nb-NO" sz="2100" dirty="0"/>
              <a:t>This </a:t>
            </a:r>
            <a:r>
              <a:rPr lang="nb-NO" sz="2100" dirty="0" err="1"/>
              <a:t>means</a:t>
            </a:r>
            <a:r>
              <a:rPr lang="nb-NO" sz="2100" dirty="0"/>
              <a:t>: </a:t>
            </a:r>
            <a:r>
              <a:rPr lang="nb-NO" sz="2100" dirty="0" err="1"/>
              <a:t>distortion</a:t>
            </a:r>
            <a:r>
              <a:rPr lang="nb-NO" sz="2100" dirty="0"/>
              <a:t> </a:t>
            </a:r>
            <a:r>
              <a:rPr lang="nb-NO" sz="2100" dirty="0" err="1"/>
              <a:t>when</a:t>
            </a:r>
            <a:r>
              <a:rPr lang="nb-NO" sz="2100" dirty="0"/>
              <a:t> </a:t>
            </a:r>
            <a:r>
              <a:rPr lang="nb-NO" sz="2100" dirty="0" err="1"/>
              <a:t>close</a:t>
            </a:r>
            <a:r>
              <a:rPr lang="nb-NO" sz="2100" dirty="0"/>
              <a:t> to zero </a:t>
            </a:r>
            <a:r>
              <a:rPr lang="nb-NO" sz="2100" dirty="0" err="1"/>
              <a:t>but</a:t>
            </a:r>
            <a:r>
              <a:rPr lang="nb-NO" sz="2100" dirty="0"/>
              <a:t> </a:t>
            </a:r>
            <a:r>
              <a:rPr lang="nb-NO" sz="2100" dirty="0" err="1"/>
              <a:t>clean</a:t>
            </a:r>
            <a:r>
              <a:rPr lang="nb-NO" sz="2100" dirty="0"/>
              <a:t> </a:t>
            </a:r>
            <a:r>
              <a:rPr lang="nb-NO" sz="2100" dirty="0" err="1"/>
              <a:t>elsewhere</a:t>
            </a:r>
            <a:endParaRPr lang="nb-NO" sz="2100" dirty="0"/>
          </a:p>
        </p:txBody>
      </p:sp>
      <p:sp>
        <p:nvSpPr>
          <p:cNvPr id="11297" name="Text Box 35"/>
          <p:cNvSpPr txBox="1">
            <a:spLocks noChangeArrowheads="1"/>
          </p:cNvSpPr>
          <p:nvPr/>
        </p:nvSpPr>
        <p:spPr bwMode="auto">
          <a:xfrm>
            <a:off x="3995738" y="1557338"/>
            <a:ext cx="795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sz="1600"/>
              <a:t>Output</a:t>
            </a:r>
          </a:p>
        </p:txBody>
      </p:sp>
      <p:sp>
        <p:nvSpPr>
          <p:cNvPr id="11298" name="Line 36"/>
          <p:cNvSpPr>
            <a:spLocks noChangeShapeType="1"/>
          </p:cNvSpPr>
          <p:nvPr/>
        </p:nvSpPr>
        <p:spPr bwMode="auto">
          <a:xfrm>
            <a:off x="4356100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Ekko">
  <a:themeElements>
    <a:clrScheme name="Ekk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kk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kk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k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k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k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k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k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k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k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k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k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7341</TotalTime>
  <Words>806</Words>
  <Application>Microsoft Office PowerPoint</Application>
  <PresentationFormat>Skjermfremvisning (4:3)</PresentationFormat>
  <Paragraphs>166</Paragraphs>
  <Slides>14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Ekko</vt:lpstr>
      <vt:lpstr>Distortion</vt:lpstr>
      <vt:lpstr>Clip, wrap, mirror</vt:lpstr>
      <vt:lpstr>tanh, hyperbolic tangent</vt:lpstr>
      <vt:lpstr>Modified tanh</vt:lpstr>
      <vt:lpstr>Waveshaping</vt:lpstr>
      <vt:lpstr>Waveshaping</vt:lpstr>
      <vt:lpstr>Waveshaping</vt:lpstr>
      <vt:lpstr>Waveshaping ”Soft” Rectifier</vt:lpstr>
      <vt:lpstr>Waveshaping Crossover Distortion</vt:lpstr>
      <vt:lpstr>Sin(x) wave-wrapping</vt:lpstr>
      <vt:lpstr>Superformula distortion and other mathematical oddities</vt:lpstr>
      <vt:lpstr>Intermodulation</vt:lpstr>
      <vt:lpstr>Filtering and distortion</vt:lpstr>
      <vt:lpstr>Summing up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Øyvind Brandtsergg</dc:creator>
  <cp:lastModifiedBy>Øyvind Brandtsegg</cp:lastModifiedBy>
  <cp:revision>210</cp:revision>
  <dcterms:created xsi:type="dcterms:W3CDTF">2008-02-14T11:46:54Z</dcterms:created>
  <dcterms:modified xsi:type="dcterms:W3CDTF">2024-11-08T09:10:02Z</dcterms:modified>
</cp:coreProperties>
</file>