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63" r:id="rId4"/>
    <p:sldId id="273" r:id="rId5"/>
    <p:sldId id="262" r:id="rId6"/>
    <p:sldId id="272" r:id="rId7"/>
    <p:sldId id="268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394" y="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5E853B2-7BBA-421F-ACF0-1F20BC20136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5267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CE38B6-5FAF-4CE8-B566-29A867DE786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0877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9BEBF6-3CAA-4EC8-BC8D-C3B770A7D1BD}" type="slidenum">
              <a:rPr lang="nb-NO"/>
              <a:pPr eaLnBrk="1" hangingPunct="1"/>
              <a:t>1</a:t>
            </a:fld>
            <a:endParaRPr lang="nb-NO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E38B6-5FAF-4CE8-B566-29A867DE7867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725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pPr>
              <a:defRPr/>
            </a:pPr>
            <a:fld id="{2DCC8A86-C93B-462C-B63A-CE849AC2E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7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096D7-1907-46E4-95F8-397BA0AD62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0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>
              <a:defRPr/>
            </a:pPr>
            <a:fld id="{A8D096D7-1907-46E4-95F8-397BA0AD62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11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>
              <a:defRPr/>
            </a:pPr>
            <a:fld id="{A8D096D7-1907-46E4-95F8-397BA0AD62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167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>
              <a:defRPr/>
            </a:pPr>
            <a:fld id="{A8D096D7-1907-46E4-95F8-397BA0AD62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61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2895600" y="761999"/>
            <a:ext cx="8610599" cy="1303867"/>
          </a:xfrm>
        </p:spPr>
        <p:txBody>
          <a:bodyPr/>
          <a:lstStyle>
            <a:lvl1pPr>
              <a:defRPr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096D7-1907-46E4-95F8-397BA0AD62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91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>
          <a:xfrm>
            <a:off x="2895600" y="762000"/>
            <a:ext cx="8610599" cy="1295400"/>
          </a:xfrm>
        </p:spPr>
        <p:txBody>
          <a:bodyPr/>
          <a:lstStyle>
            <a:lvl1pPr>
              <a:defRPr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096D7-1907-46E4-95F8-397BA0AD62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40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FE908-2526-4800-B243-FC59485F17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182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>
              <a:defRPr/>
            </a:pPr>
            <a:fld id="{6F6D4B22-6DC2-40DD-AF8E-98BEAF7496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96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Tittel og fi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sz="quarter"/>
          </p:nvPr>
        </p:nvSpPr>
        <p:spPr>
          <a:xfrm>
            <a:off x="2032000" y="190500"/>
            <a:ext cx="9347200" cy="152717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>
          <a:xfrm>
            <a:off x="2032000" y="1905000"/>
            <a:ext cx="4572000" cy="19812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2"/>
          </p:nvPr>
        </p:nvSpPr>
        <p:spPr>
          <a:xfrm>
            <a:off x="6807200" y="1905000"/>
            <a:ext cx="4572000" cy="19812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3"/>
          </p:nvPr>
        </p:nvSpPr>
        <p:spPr>
          <a:xfrm>
            <a:off x="2032000" y="4038600"/>
            <a:ext cx="4572000" cy="19812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807200" y="4038600"/>
            <a:ext cx="4572000" cy="19812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DB212-BB30-4E64-AB5E-63CE57E33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132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D2841-6449-476A-ADAB-D6129DDC0B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6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>
              <a:defRPr/>
            </a:pPr>
            <a:fld id="{68C60BAA-1092-495E-8E07-CC4FCA2B69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8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AF091-FC88-4E66-B726-642FF9D721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6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95600" y="762000"/>
            <a:ext cx="8610600" cy="1295400"/>
          </a:xfrm>
        </p:spPr>
        <p:txBody>
          <a:bodyPr/>
          <a:lstStyle>
            <a:lvl1pPr>
              <a:defRPr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C1500-3DC7-4E17-A70A-0EF3264E7C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274-E316-442D-B3CC-7171A69AFD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0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8C7DE-C6EF-4429-BA33-6BDF81347B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0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8C230-9440-4821-A442-0F0C7E3D49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6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 cap="none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CB61DA-D9C2-4E47-9427-3A3F1CEEC4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4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D096D7-1907-46E4-95F8-397BA0AD62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189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spguru.com/dsp/faqs/multirate/resampli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0" y="692696"/>
            <a:ext cx="6477000" cy="3312368"/>
          </a:xfrm>
        </p:spPr>
        <p:txBody>
          <a:bodyPr/>
          <a:lstStyle/>
          <a:p>
            <a:pPr eaLnBrk="1" hangingPunct="1"/>
            <a:r>
              <a:rPr lang="nb-NO" sz="4000" dirty="0" err="1"/>
              <a:t>Bitreduction</a:t>
            </a:r>
            <a:br>
              <a:rPr lang="nb-NO" sz="4000" dirty="0"/>
            </a:br>
            <a:r>
              <a:rPr lang="nb-NO" sz="4000" dirty="0"/>
              <a:t>Make a VST </a:t>
            </a:r>
            <a:r>
              <a:rPr lang="nb-NO" sz="4000" dirty="0" err="1"/>
              <a:t>plugin</a:t>
            </a:r>
            <a:br>
              <a:rPr lang="nb-NO" sz="4000" dirty="0"/>
            </a:br>
            <a:r>
              <a:rPr lang="nb-NO" sz="4000" dirty="0" err="1"/>
              <a:t>Downsampling</a:t>
            </a:r>
            <a:br>
              <a:rPr lang="nb-NO" sz="4000" dirty="0"/>
            </a:br>
            <a:r>
              <a:rPr lang="nb-NO" sz="4000" dirty="0" err="1"/>
              <a:t>Panning</a:t>
            </a:r>
            <a:endParaRPr lang="nb-NO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671392"/>
            <a:ext cx="6477000" cy="1133872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800" dirty="0"/>
              <a:t>Ear training for digital audio production </a:t>
            </a:r>
          </a:p>
          <a:p>
            <a:pPr algn="r" eaLnBrk="1" hangingPunct="1"/>
            <a:r>
              <a:rPr lang="nb-NO" sz="2000" dirty="0"/>
              <a:t>Øyvind Brandtsegg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79376" y="190500"/>
            <a:ext cx="10899824" cy="1527175"/>
          </a:xfrm>
        </p:spPr>
        <p:txBody>
          <a:bodyPr>
            <a:normAutofit/>
          </a:bodyPr>
          <a:lstStyle/>
          <a:p>
            <a:pPr eaLnBrk="1" hangingPunct="1"/>
            <a:r>
              <a:rPr lang="nb-NO" sz="4000" dirty="0" err="1"/>
              <a:t>Digitizing</a:t>
            </a:r>
            <a:r>
              <a:rPr lang="nb-NO" sz="4000" dirty="0"/>
              <a:t> (Sampling)</a:t>
            </a:r>
          </a:p>
        </p:txBody>
      </p:sp>
      <p:graphicFrame>
        <p:nvGraphicFramePr>
          <p:cNvPr id="4120" name="Object 51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73242653"/>
              </p:ext>
            </p:extLst>
          </p:nvPr>
        </p:nvGraphicFramePr>
        <p:xfrm>
          <a:off x="1704975" y="4830763"/>
          <a:ext cx="3425825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3429000" imgH="1912838" progId="Excel.Chart.8">
                  <p:embed/>
                </p:oleObj>
              </mc:Choice>
              <mc:Fallback>
                <p:oleObj name="Chart" r:id="rId2" imgW="3429000" imgH="1912838" progId="Excel.Chart.8">
                  <p:embed/>
                  <p:pic>
                    <p:nvPicPr>
                      <p:cNvPr id="0" name="Object 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4975" y="4830763"/>
                        <a:ext cx="3425825" cy="191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9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703388" y="2852738"/>
          <a:ext cx="3429000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gram" r:id="rId4" imgW="4410166" imgH="2457631" progId="Excel.Chart.8">
                  <p:embed/>
                </p:oleObj>
              </mc:Choice>
              <mc:Fallback>
                <p:oleObj name="Diagram" r:id="rId4" imgW="4410166" imgH="2457631" progId="Excel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2852738"/>
                        <a:ext cx="3429000" cy="191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29" name="Group 153"/>
          <p:cNvGraphicFramePr>
            <a:graphicFrameLocks noGrp="1"/>
          </p:cNvGraphicFramePr>
          <p:nvPr>
            <p:ph sz="quarter" idx="3"/>
          </p:nvPr>
        </p:nvGraphicFramePr>
        <p:xfrm>
          <a:off x="5232401" y="2924175"/>
          <a:ext cx="957263" cy="1859168"/>
        </p:xfrm>
        <a:graphic>
          <a:graphicData uri="http://schemas.openxmlformats.org/drawingml/2006/table">
            <a:tbl>
              <a:tblPr/>
              <a:tblGrid>
                <a:gridCol w="957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79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0,09983342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79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0,19866933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79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0,29552021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79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0,38941834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79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0,47942554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79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0,56464247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7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0,64421769</a:t>
                      </a:r>
                    </a:p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0330" name="Group 154"/>
          <p:cNvGraphicFramePr>
            <a:graphicFrameLocks noGrp="1"/>
          </p:cNvGraphicFramePr>
          <p:nvPr>
            <p:ph sz="quarter" idx="4"/>
          </p:nvPr>
        </p:nvGraphicFramePr>
        <p:xfrm>
          <a:off x="5375276" y="4868863"/>
          <a:ext cx="722313" cy="1752598"/>
        </p:xfrm>
        <a:graphic>
          <a:graphicData uri="http://schemas.openxmlformats.org/drawingml/2006/table">
            <a:tbl>
              <a:tblPr/>
              <a:tblGrid>
                <a:gridCol w="72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03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2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2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2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2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92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92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-0,4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107" name="Picture 4" descr="sine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773239"/>
            <a:ext cx="403225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6" name="Text Box 155"/>
          <p:cNvSpPr txBox="1">
            <a:spLocks noChangeArrowheads="1"/>
          </p:cNvSpPr>
          <p:nvPr/>
        </p:nvSpPr>
        <p:spPr bwMode="auto">
          <a:xfrm>
            <a:off x="6383339" y="2054226"/>
            <a:ext cx="4105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nb-NO" dirty="0"/>
              <a:t> Analog sound </a:t>
            </a:r>
            <a:r>
              <a:rPr lang="nb-NO" dirty="0" err="1"/>
              <a:t>wave</a:t>
            </a:r>
            <a:endParaRPr lang="nb-NO" dirty="0"/>
          </a:p>
        </p:txBody>
      </p:sp>
      <p:sp>
        <p:nvSpPr>
          <p:cNvPr id="4117" name="Text Box 156"/>
          <p:cNvSpPr txBox="1">
            <a:spLocks noChangeArrowheads="1"/>
          </p:cNvSpPr>
          <p:nvPr/>
        </p:nvSpPr>
        <p:spPr bwMode="auto">
          <a:xfrm>
            <a:off x="6383339" y="3638551"/>
            <a:ext cx="3743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b-NO" dirty="0"/>
              <a:t> Digital sound, fine </a:t>
            </a:r>
            <a:r>
              <a:rPr lang="nb-NO" dirty="0" err="1"/>
              <a:t>resolution</a:t>
            </a:r>
            <a:endParaRPr lang="nb-NO" dirty="0"/>
          </a:p>
        </p:txBody>
      </p:sp>
      <p:sp>
        <p:nvSpPr>
          <p:cNvPr id="4118" name="Text Box 157"/>
          <p:cNvSpPr txBox="1">
            <a:spLocks noChangeArrowheads="1"/>
          </p:cNvSpPr>
          <p:nvPr/>
        </p:nvSpPr>
        <p:spPr bwMode="auto">
          <a:xfrm>
            <a:off x="6383338" y="5583238"/>
            <a:ext cx="35477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b-NO" dirty="0"/>
              <a:t> Digital sound, </a:t>
            </a:r>
            <a:r>
              <a:rPr lang="nb-NO" dirty="0" err="1"/>
              <a:t>coarse</a:t>
            </a:r>
            <a:r>
              <a:rPr lang="nb-NO" dirty="0"/>
              <a:t> </a:t>
            </a:r>
            <a:r>
              <a:rPr lang="nb-NO" dirty="0" err="1"/>
              <a:t>resolution</a:t>
            </a:r>
            <a:endParaRPr lang="nb-N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OleChart spid="4120" grpId="0"/>
      <p:bldOleChart spid="4119" grpId="0"/>
      <p:bldP spid="4116" grpId="0"/>
      <p:bldP spid="4117" grpId="0"/>
      <p:bldP spid="41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nb-NO" sz="4000" dirty="0"/>
              <a:t>Bit </a:t>
            </a:r>
            <a:r>
              <a:rPr lang="nb-NO" sz="4000" dirty="0" err="1"/>
              <a:t>reduction</a:t>
            </a:r>
            <a:endParaRPr lang="nb-NO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567608" y="1905000"/>
            <a:ext cx="7490792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nb-NO" sz="2600" dirty="0"/>
              <a:t>b = bits, n = </a:t>
            </a:r>
            <a:r>
              <a:rPr lang="nb-NO" sz="2600" dirty="0" err="1"/>
              <a:t>steps</a:t>
            </a:r>
            <a:r>
              <a:rPr lang="nb-NO" sz="2600" dirty="0"/>
              <a:t> (</a:t>
            </a:r>
            <a:r>
              <a:rPr lang="nb-NO" sz="2600" dirty="0" err="1"/>
              <a:t>discrete</a:t>
            </a:r>
            <a:r>
              <a:rPr lang="nb-NO" sz="2600" dirty="0"/>
              <a:t> </a:t>
            </a:r>
            <a:r>
              <a:rPr lang="nb-NO" sz="2600" dirty="0" err="1"/>
              <a:t>values</a:t>
            </a:r>
            <a:r>
              <a:rPr lang="nb-NO" sz="2600" dirty="0"/>
              <a:t>)</a:t>
            </a:r>
          </a:p>
          <a:p>
            <a:pPr eaLnBrk="1" hangingPunct="1"/>
            <a:r>
              <a:rPr lang="nb-NO" sz="2600" dirty="0"/>
              <a:t>n=2</a:t>
            </a:r>
            <a:r>
              <a:rPr lang="nb-NO" sz="2600" baseline="30000" dirty="0"/>
              <a:t>(b)</a:t>
            </a:r>
            <a:r>
              <a:rPr lang="nb-NO" sz="2600" dirty="0"/>
              <a:t> </a:t>
            </a:r>
          </a:p>
          <a:p>
            <a:pPr lvl="1" eaLnBrk="1" hangingPunct="1"/>
            <a:r>
              <a:rPr lang="nb-NO" sz="2400" dirty="0"/>
              <a:t>16 bits </a:t>
            </a:r>
            <a:r>
              <a:rPr lang="nb-NO" sz="2400" dirty="0" err="1"/>
              <a:t>audio</a:t>
            </a:r>
            <a:r>
              <a:rPr lang="nb-NO" sz="2400" dirty="0"/>
              <a:t> has 65536 </a:t>
            </a:r>
            <a:r>
              <a:rPr lang="nb-NO" sz="2400" dirty="0" err="1"/>
              <a:t>steps</a:t>
            </a:r>
            <a:endParaRPr lang="nb-NO" sz="2400" dirty="0"/>
          </a:p>
          <a:p>
            <a:pPr lvl="1" eaLnBrk="1" hangingPunct="1"/>
            <a:r>
              <a:rPr lang="nb-NO" sz="2400" dirty="0"/>
              <a:t>Range = -32768 to +32767</a:t>
            </a:r>
          </a:p>
          <a:p>
            <a:pPr eaLnBrk="1" hangingPunct="1"/>
            <a:r>
              <a:rPr lang="nb-NO" sz="2600" dirty="0" err="1"/>
              <a:t>Bitreduction</a:t>
            </a:r>
            <a:r>
              <a:rPr lang="nb-NO" sz="2600" dirty="0"/>
              <a:t> </a:t>
            </a:r>
            <a:r>
              <a:rPr lang="nb-NO" sz="2600" dirty="0" err="1"/>
              <a:t>algorithm</a:t>
            </a:r>
            <a:r>
              <a:rPr lang="nb-NO" sz="2600" dirty="0"/>
              <a:t> </a:t>
            </a:r>
            <a:r>
              <a:rPr lang="nb-NO" sz="2600" i="1" u="sng" dirty="0"/>
              <a:t>(</a:t>
            </a:r>
            <a:r>
              <a:rPr lang="nb-NO" sz="2600" i="1" u="sng" dirty="0" err="1"/>
              <a:t>we</a:t>
            </a:r>
            <a:r>
              <a:rPr lang="nb-NO" sz="2600" i="1" u="sng" dirty="0"/>
              <a:t> </a:t>
            </a:r>
            <a:r>
              <a:rPr lang="nb-NO" sz="2600" i="1" u="sng" dirty="0" err="1"/>
              <a:t>want</a:t>
            </a:r>
            <a:r>
              <a:rPr lang="nb-NO" sz="2600" i="1" u="sng" dirty="0"/>
              <a:t> </a:t>
            </a:r>
            <a:r>
              <a:rPr lang="nb-NO" sz="2600" i="1" u="sng" dirty="0" err="1"/>
              <a:t>balanced</a:t>
            </a:r>
            <a:r>
              <a:rPr lang="nb-NO" sz="2600" i="1" u="sng" dirty="0"/>
              <a:t> +/-)</a:t>
            </a:r>
          </a:p>
          <a:p>
            <a:pPr lvl="1" eaLnBrk="1" hangingPunct="1"/>
            <a:r>
              <a:rPr lang="nb-NO" sz="2400" dirty="0"/>
              <a:t>n=2</a:t>
            </a:r>
            <a:r>
              <a:rPr lang="nb-NO" sz="2400" baseline="30000" dirty="0"/>
              <a:t>(b-1) </a:t>
            </a:r>
            <a:r>
              <a:rPr lang="nb-NO" sz="2400" dirty="0" err="1"/>
              <a:t>gives</a:t>
            </a:r>
            <a:r>
              <a:rPr lang="nb-NO" sz="2400" dirty="0"/>
              <a:t> </a:t>
            </a:r>
            <a:r>
              <a:rPr lang="nb-NO" sz="2400" dirty="0" err="1"/>
              <a:t>number</a:t>
            </a:r>
            <a:r>
              <a:rPr lang="nb-NO" sz="2400" dirty="0"/>
              <a:t> of </a:t>
            </a:r>
            <a:r>
              <a:rPr lang="nb-NO" sz="2400" u="sng" dirty="0"/>
              <a:t>bipolar</a:t>
            </a:r>
            <a:r>
              <a:rPr lang="nb-NO" sz="2400" dirty="0"/>
              <a:t> </a:t>
            </a:r>
            <a:r>
              <a:rPr lang="nb-NO" sz="2400" dirty="0" err="1"/>
              <a:t>steps</a:t>
            </a:r>
            <a:r>
              <a:rPr lang="nb-NO" sz="2400" dirty="0"/>
              <a:t> a=</a:t>
            </a:r>
            <a:r>
              <a:rPr lang="nb-NO" sz="2400" dirty="0" err="1"/>
              <a:t>round</a:t>
            </a:r>
            <a:r>
              <a:rPr lang="nb-NO" sz="2400" dirty="0"/>
              <a:t>(a*n)/n</a:t>
            </a:r>
          </a:p>
          <a:p>
            <a:pPr lvl="1" eaLnBrk="1" hangingPunct="1"/>
            <a:r>
              <a:rPr lang="nb-NO" sz="2400" dirty="0" err="1"/>
              <a:t>Gives</a:t>
            </a:r>
            <a:r>
              <a:rPr lang="nb-NO" sz="2400" dirty="0"/>
              <a:t> </a:t>
            </a:r>
            <a:r>
              <a:rPr lang="nb-NO" sz="2400" dirty="0" err="1"/>
              <a:t>normalized</a:t>
            </a:r>
            <a:r>
              <a:rPr lang="nb-NO" sz="2400" dirty="0"/>
              <a:t> output</a:t>
            </a:r>
          </a:p>
          <a:p>
            <a:pPr lvl="1" eaLnBrk="1" hangingPunct="1"/>
            <a:r>
              <a:rPr lang="nb-NO" sz="2400" dirty="0" err="1"/>
              <a:t>Allows</a:t>
            </a:r>
            <a:r>
              <a:rPr lang="nb-NO" sz="2400" dirty="0"/>
              <a:t> ”</a:t>
            </a:r>
            <a:r>
              <a:rPr lang="nb-NO" sz="2400" dirty="0" err="1"/>
              <a:t>fractional</a:t>
            </a:r>
            <a:r>
              <a:rPr lang="nb-NO" sz="2400" dirty="0"/>
              <a:t>” bits (</a:t>
            </a:r>
            <a:r>
              <a:rPr lang="nb-NO" sz="2400" dirty="0" err="1"/>
              <a:t>nonsensical</a:t>
            </a:r>
            <a:r>
              <a:rPr lang="nb-NO" sz="2400" dirty="0"/>
              <a:t> </a:t>
            </a:r>
            <a:r>
              <a:rPr lang="nb-NO" sz="2400" dirty="0" err="1"/>
              <a:t>but</a:t>
            </a:r>
            <a:r>
              <a:rPr lang="nb-NO" sz="2400" dirty="0"/>
              <a:t> </a:t>
            </a:r>
            <a:r>
              <a:rPr lang="nb-NO" sz="2400" dirty="0" err="1"/>
              <a:t>useful</a:t>
            </a:r>
            <a:r>
              <a:rPr lang="nb-NO" sz="24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44624"/>
            <a:ext cx="10820400" cy="1293028"/>
          </a:xfrm>
        </p:spPr>
        <p:txBody>
          <a:bodyPr/>
          <a:lstStyle/>
          <a:p>
            <a:r>
              <a:rPr lang="nb-NO" sz="3600" dirty="0"/>
              <a:t>VST </a:t>
            </a:r>
            <a:r>
              <a:rPr lang="nb-NO" sz="3600" dirty="0" err="1"/>
              <a:t>plugin</a:t>
            </a:r>
            <a:r>
              <a:rPr lang="nb-NO" sz="3600" dirty="0"/>
              <a:t> from DSP kode</a:t>
            </a:r>
            <a:endParaRPr lang="en-US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098576" y="1337652"/>
            <a:ext cx="7994848" cy="1800200"/>
          </a:xfrm>
        </p:spPr>
        <p:txBody>
          <a:bodyPr>
            <a:noAutofit/>
          </a:bodyPr>
          <a:lstStyle/>
          <a:p>
            <a:r>
              <a:rPr lang="nb-NO" sz="2400" dirty="0" err="1"/>
              <a:t>Cabbage</a:t>
            </a:r>
            <a:r>
              <a:rPr lang="nb-NO" sz="2400" dirty="0"/>
              <a:t>: </a:t>
            </a:r>
            <a:r>
              <a:rPr lang="nb-NO" sz="2400" dirty="0" err="1"/>
              <a:t>open</a:t>
            </a:r>
            <a:r>
              <a:rPr lang="nb-NO" sz="2400" dirty="0"/>
              <a:t> </a:t>
            </a:r>
            <a:r>
              <a:rPr lang="nb-NO" sz="2400" dirty="0" err="1"/>
              <a:t>csd</a:t>
            </a:r>
            <a:r>
              <a:rPr lang="nb-NO" sz="2400" dirty="0"/>
              <a:t>, </a:t>
            </a:r>
            <a:r>
              <a:rPr lang="nb-NO" sz="2400" dirty="0" err="1"/>
              <a:t>export</a:t>
            </a:r>
            <a:r>
              <a:rPr lang="nb-NO" sz="2400" dirty="0"/>
              <a:t> as </a:t>
            </a:r>
            <a:r>
              <a:rPr lang="nb-NO" sz="2400" dirty="0" err="1"/>
              <a:t>effect</a:t>
            </a:r>
            <a:endParaRPr lang="nb-NO" sz="2400" dirty="0"/>
          </a:p>
          <a:p>
            <a:pPr lvl="1"/>
            <a:r>
              <a:rPr lang="nb-NO" dirty="0"/>
              <a:t>Save in folder </a:t>
            </a:r>
            <a:r>
              <a:rPr lang="nb-NO" dirty="0" err="1"/>
              <a:t>where</a:t>
            </a:r>
            <a:r>
              <a:rPr lang="nb-NO" dirty="0"/>
              <a:t> </a:t>
            </a:r>
            <a:r>
              <a:rPr lang="nb-NO" dirty="0" err="1"/>
              <a:t>your</a:t>
            </a:r>
            <a:r>
              <a:rPr lang="nb-NO" dirty="0"/>
              <a:t> DAW </a:t>
            </a:r>
            <a:r>
              <a:rPr lang="nb-NO" dirty="0" err="1"/>
              <a:t>expect</a:t>
            </a:r>
            <a:r>
              <a:rPr lang="nb-NO" dirty="0"/>
              <a:t> to </a:t>
            </a:r>
            <a:r>
              <a:rPr lang="nb-NO" dirty="0" err="1"/>
              <a:t>find</a:t>
            </a:r>
            <a:r>
              <a:rPr lang="nb-NO" dirty="0"/>
              <a:t> </a:t>
            </a:r>
            <a:r>
              <a:rPr lang="nb-NO" dirty="0" err="1"/>
              <a:t>plugins</a:t>
            </a:r>
            <a:endParaRPr lang="nb-NO" dirty="0"/>
          </a:p>
          <a:p>
            <a:r>
              <a:rPr lang="nb-NO" sz="2400" dirty="0"/>
              <a:t>Windows: same </a:t>
            </a:r>
            <a:r>
              <a:rPr lang="nb-NO" sz="2400" dirty="0" err="1"/>
              <a:t>name</a:t>
            </a:r>
            <a:r>
              <a:rPr lang="nb-NO" sz="2400" dirty="0"/>
              <a:t> (.</a:t>
            </a:r>
            <a:r>
              <a:rPr lang="nb-NO" sz="2400" dirty="0" err="1"/>
              <a:t>csd</a:t>
            </a:r>
            <a:r>
              <a:rPr lang="nb-NO" sz="2400" dirty="0"/>
              <a:t> og .</a:t>
            </a:r>
            <a:r>
              <a:rPr lang="nb-NO" sz="2400" dirty="0" err="1"/>
              <a:t>dll</a:t>
            </a:r>
            <a:r>
              <a:rPr lang="nb-NO" sz="2400" dirty="0"/>
              <a:t>)</a:t>
            </a:r>
          </a:p>
          <a:p>
            <a:r>
              <a:rPr lang="nb-NO" sz="2400" dirty="0"/>
              <a:t>OSX: .</a:t>
            </a:r>
            <a:r>
              <a:rPr lang="nb-NO" sz="2400" dirty="0" err="1"/>
              <a:t>vst</a:t>
            </a:r>
            <a:r>
              <a:rPr lang="nb-NO" sz="2400" dirty="0"/>
              <a:t> file is a bundle (.</a:t>
            </a:r>
            <a:r>
              <a:rPr lang="nb-NO" sz="2400" dirty="0" err="1"/>
              <a:t>csd</a:t>
            </a:r>
            <a:r>
              <a:rPr lang="nb-NO" sz="2400" dirty="0"/>
              <a:t> is </a:t>
            </a:r>
            <a:r>
              <a:rPr lang="nb-NO" sz="2400" dirty="0" err="1"/>
              <a:t>inside</a:t>
            </a:r>
            <a:r>
              <a:rPr lang="nb-NO" sz="2400" dirty="0"/>
              <a:t> bundle)</a:t>
            </a:r>
          </a:p>
          <a:p>
            <a:pPr lvl="1"/>
            <a:r>
              <a:rPr lang="nb-NO" sz="2200" u="sng" dirty="0" err="1"/>
              <a:t>Enable</a:t>
            </a:r>
            <a:r>
              <a:rPr lang="nb-NO" sz="2200" u="sng" dirty="0"/>
              <a:t> ad hoc </a:t>
            </a:r>
            <a:r>
              <a:rPr lang="nb-NO" sz="2200" u="sng" dirty="0" err="1"/>
              <a:t>codesign</a:t>
            </a:r>
            <a:r>
              <a:rPr lang="nb-NO" sz="2200" u="sng" dirty="0"/>
              <a:t> in Settings/</a:t>
            </a:r>
            <a:r>
              <a:rPr lang="nb-NO" sz="2200" u="sng" dirty="0" err="1"/>
              <a:t>Miscellaneous</a:t>
            </a:r>
            <a:endParaRPr lang="nb-NO" sz="2200" u="sng" dirty="0"/>
          </a:p>
          <a:p>
            <a:pPr marL="0" indent="0">
              <a:buNone/>
            </a:pP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kstSylinder 3"/>
          <p:cNvSpPr txBox="1"/>
          <p:nvPr/>
        </p:nvSpPr>
        <p:spPr>
          <a:xfrm>
            <a:off x="1847528" y="3429000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&lt;Cabbage&gt;</a:t>
            </a:r>
          </a:p>
          <a:p>
            <a:r>
              <a:rPr lang="en-US" b="1" dirty="0">
                <a:highlight>
                  <a:srgbClr val="0000FF"/>
                </a:highlight>
                <a:latin typeface="Courier New" pitchFamily="49" charset="0"/>
                <a:cs typeface="Courier New" pitchFamily="49" charset="0"/>
              </a:rPr>
              <a:t>form size(400, 300), caption("</a:t>
            </a:r>
            <a:r>
              <a:rPr lang="en-US" b="1" dirty="0" err="1">
                <a:highlight>
                  <a:srgbClr val="0000FF"/>
                </a:highlight>
                <a:latin typeface="Courier New" pitchFamily="49" charset="0"/>
                <a:cs typeface="Courier New" pitchFamily="49" charset="0"/>
              </a:rPr>
              <a:t>MyCoolPlug</a:t>
            </a:r>
            <a:r>
              <a:rPr lang="en-US" b="1" dirty="0">
                <a:highlight>
                  <a:srgbClr val="0000FF"/>
                </a:highlight>
                <a:latin typeface="Courier New" pitchFamily="49" charset="0"/>
                <a:cs typeface="Courier New" pitchFamily="49" charset="0"/>
              </a:rPr>
              <a:t>"), </a:t>
            </a:r>
            <a:r>
              <a:rPr lang="en-US" b="1" dirty="0" err="1">
                <a:highlight>
                  <a:srgbClr val="0000FF"/>
                </a:highlight>
                <a:latin typeface="Courier New" pitchFamily="49" charset="0"/>
                <a:cs typeface="Courier New" pitchFamily="49" charset="0"/>
              </a:rPr>
              <a:t>pluginId</a:t>
            </a:r>
            <a:r>
              <a:rPr lang="en-US" b="1" dirty="0">
                <a:highlight>
                  <a:srgbClr val="0000FF"/>
                </a:highlight>
                <a:latin typeface="Courier New" pitchFamily="49" charset="0"/>
                <a:cs typeface="Courier New" pitchFamily="49" charset="0"/>
              </a:rPr>
              <a:t>("new1")</a:t>
            </a:r>
          </a:p>
          <a:p>
            <a:r>
              <a:rPr lang="en-US" b="1" dirty="0" err="1">
                <a:highlight>
                  <a:srgbClr val="008000"/>
                </a:highlight>
                <a:latin typeface="Courier New" pitchFamily="49" charset="0"/>
                <a:cs typeface="Courier New" pitchFamily="49" charset="0"/>
              </a:rPr>
              <a:t>rslider</a:t>
            </a:r>
            <a:r>
              <a:rPr lang="en-US" b="1" dirty="0">
                <a:highlight>
                  <a:srgbClr val="008000"/>
                </a:highlight>
                <a:latin typeface="Courier New" pitchFamily="49" charset="0"/>
                <a:cs typeface="Courier New" pitchFamily="49" charset="0"/>
              </a:rPr>
              <a:t> channel("Volume"), bounds(10, 25, 70, 70), </a:t>
            </a:r>
          </a:p>
          <a:p>
            <a:r>
              <a:rPr lang="en-US" b="1" dirty="0">
                <a:highlight>
                  <a:srgbClr val="008000"/>
                </a:highlight>
                <a:latin typeface="Courier New" pitchFamily="49" charset="0"/>
                <a:cs typeface="Courier New" pitchFamily="49" charset="0"/>
              </a:rPr>
              <a:t>  text("Volume"), range(0, 1, 1, 0.35)</a:t>
            </a:r>
          </a:p>
          <a:p>
            <a:r>
              <a:rPr lang="en-US" b="1" dirty="0" err="1">
                <a:highlight>
                  <a:srgbClr val="808000"/>
                </a:highlight>
                <a:latin typeface="Courier New" pitchFamily="49" charset="0"/>
                <a:cs typeface="Courier New" pitchFamily="49" charset="0"/>
              </a:rPr>
              <a:t>rslider</a:t>
            </a:r>
            <a:r>
              <a:rPr lang="en-US" b="1" dirty="0">
                <a:highlight>
                  <a:srgbClr val="808000"/>
                </a:highlight>
                <a:latin typeface="Courier New" pitchFamily="49" charset="0"/>
                <a:cs typeface="Courier New" pitchFamily="49" charset="0"/>
              </a:rPr>
              <a:t> channel("Drive"), bounds(90, 25, 70, 70), </a:t>
            </a:r>
          </a:p>
          <a:p>
            <a:r>
              <a:rPr lang="en-US" b="1" dirty="0">
                <a:highlight>
                  <a:srgbClr val="808000"/>
                </a:highlight>
                <a:latin typeface="Courier New" pitchFamily="49" charset="0"/>
                <a:cs typeface="Courier New" pitchFamily="49" charset="0"/>
              </a:rPr>
              <a:t>  text("Drive"), range(1, 10, 1)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&lt;/Cabbage&gt;</a:t>
            </a:r>
          </a:p>
          <a:p>
            <a:endParaRPr lang="nb-NO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CsOptions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-n -d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CsOptions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12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4952" y="611972"/>
            <a:ext cx="8082096" cy="1293028"/>
          </a:xfrm>
        </p:spPr>
        <p:txBody>
          <a:bodyPr/>
          <a:lstStyle/>
          <a:p>
            <a:pPr eaLnBrk="1" hangingPunct="1"/>
            <a:r>
              <a:rPr lang="nb-NO" dirty="0" err="1"/>
              <a:t>Resampling</a:t>
            </a:r>
            <a:br>
              <a:rPr lang="nb-NO" dirty="0"/>
            </a:br>
            <a:r>
              <a:rPr lang="nb-NO" sz="1800" dirty="0" err="1"/>
              <a:t>Upsampling</a:t>
            </a:r>
            <a:r>
              <a:rPr lang="nb-NO" sz="1800" dirty="0"/>
              <a:t> – </a:t>
            </a:r>
            <a:r>
              <a:rPr lang="nb-NO" sz="1800" dirty="0" err="1"/>
              <a:t>interpolation</a:t>
            </a:r>
            <a:r>
              <a:rPr lang="nb-NO" sz="1800" dirty="0"/>
              <a:t> - </a:t>
            </a:r>
            <a:r>
              <a:rPr lang="nb-NO" sz="1800" dirty="0" err="1"/>
              <a:t>decimation</a:t>
            </a:r>
            <a:r>
              <a:rPr lang="nb-NO" sz="1800" dirty="0"/>
              <a:t>/</a:t>
            </a:r>
            <a:r>
              <a:rPr lang="nb-NO" sz="1800" dirty="0" err="1"/>
              <a:t>downsampling</a:t>
            </a:r>
            <a:endParaRPr lang="nb-NO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054952" y="2037095"/>
            <a:ext cx="7490792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nb-NO" sz="2100" dirty="0"/>
              <a:t>Nyquist, </a:t>
            </a:r>
            <a:r>
              <a:rPr lang="nb-NO" sz="2100" dirty="0" err="1"/>
              <a:t>Aliasing</a:t>
            </a:r>
            <a:r>
              <a:rPr lang="nb-NO" sz="2100" dirty="0"/>
              <a:t>, Mirror images</a:t>
            </a:r>
          </a:p>
          <a:p>
            <a:pPr lvl="1"/>
            <a:endParaRPr lang="nb-NO" sz="1900" dirty="0"/>
          </a:p>
          <a:p>
            <a:pPr eaLnBrk="1" hangingPunct="1">
              <a:lnSpc>
                <a:spcPct val="90000"/>
              </a:lnSpc>
            </a:pPr>
            <a:r>
              <a:rPr lang="nb-NO" sz="2100" dirty="0" err="1"/>
              <a:t>Simplified</a:t>
            </a:r>
            <a:r>
              <a:rPr lang="nb-NO" sz="2100" dirty="0"/>
              <a:t> </a:t>
            </a:r>
            <a:r>
              <a:rPr lang="nb-NO" sz="2100" dirty="0" err="1"/>
              <a:t>algorithm</a:t>
            </a:r>
            <a:r>
              <a:rPr lang="nb-NO" sz="2100" dirty="0"/>
              <a:t>: (</a:t>
            </a:r>
            <a:r>
              <a:rPr lang="nb-NO" sz="2100" dirty="0" err="1"/>
              <a:t>Downsampling</a:t>
            </a:r>
            <a:r>
              <a:rPr lang="nb-NO" sz="2100" dirty="0"/>
              <a:t>/</a:t>
            </a:r>
            <a:r>
              <a:rPr lang="nb-NO" sz="2100" dirty="0" err="1"/>
              <a:t>Decimation</a:t>
            </a:r>
            <a:r>
              <a:rPr lang="nb-NO" sz="2100" dirty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nb-NO" sz="2000" dirty="0"/>
              <a:t>Pulse generator at </a:t>
            </a:r>
            <a:r>
              <a:rPr lang="nb-NO" sz="2000" dirty="0" err="1"/>
              <a:t>new</a:t>
            </a:r>
            <a:r>
              <a:rPr lang="nb-NO" sz="2000" dirty="0"/>
              <a:t> sample rate</a:t>
            </a:r>
          </a:p>
          <a:p>
            <a:pPr lvl="1" eaLnBrk="1" hangingPunct="1">
              <a:lnSpc>
                <a:spcPct val="90000"/>
              </a:lnSpc>
            </a:pPr>
            <a:r>
              <a:rPr lang="nb-NO" sz="2000" dirty="0"/>
              <a:t>Sample and hold </a:t>
            </a:r>
          </a:p>
          <a:p>
            <a:pPr lvl="1" eaLnBrk="1" hangingPunct="1">
              <a:lnSpc>
                <a:spcPct val="90000"/>
              </a:lnSpc>
            </a:pPr>
            <a:r>
              <a:rPr lang="nb-NO" sz="2000" dirty="0" err="1"/>
              <a:t>Generous</a:t>
            </a:r>
            <a:r>
              <a:rPr lang="nb-NO" sz="2000" dirty="0"/>
              <a:t> </a:t>
            </a:r>
            <a:r>
              <a:rPr lang="nb-NO" sz="2000" dirty="0" err="1"/>
              <a:t>amount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err="1"/>
              <a:t>artifacts</a:t>
            </a:r>
            <a:r>
              <a:rPr lang="nb-NO" sz="2000" dirty="0"/>
              <a:t>/</a:t>
            </a:r>
            <a:r>
              <a:rPr lang="nb-NO" sz="2000" dirty="0" err="1"/>
              <a:t>aliasing</a:t>
            </a:r>
            <a:endParaRPr lang="nb-NO" sz="2000" dirty="0"/>
          </a:p>
          <a:p>
            <a:pPr lvl="2" eaLnBrk="1" hangingPunct="1">
              <a:lnSpc>
                <a:spcPct val="90000"/>
              </a:lnSpc>
            </a:pPr>
            <a:r>
              <a:rPr lang="nb-NO" sz="1800" dirty="0"/>
              <a:t>”zero-order hold </a:t>
            </a:r>
            <a:r>
              <a:rPr lang="nb-NO" sz="1800" dirty="0" err="1"/>
              <a:t>distortion</a:t>
            </a:r>
            <a:r>
              <a:rPr lang="nb-NO" sz="1800" dirty="0"/>
              <a:t>”</a:t>
            </a:r>
          </a:p>
          <a:p>
            <a:pPr eaLnBrk="1" hangingPunct="1">
              <a:lnSpc>
                <a:spcPct val="90000"/>
              </a:lnSpc>
            </a:pPr>
            <a:endParaRPr lang="nb-NO" sz="1800" dirty="0"/>
          </a:p>
          <a:p>
            <a:pPr eaLnBrk="1" hangingPunct="1">
              <a:lnSpc>
                <a:spcPct val="90000"/>
              </a:lnSpc>
            </a:pPr>
            <a:r>
              <a:rPr lang="nb-NO" sz="1800" dirty="0"/>
              <a:t>Linear </a:t>
            </a:r>
            <a:r>
              <a:rPr lang="nb-NO" sz="1800" dirty="0" err="1"/>
              <a:t>interpolation</a:t>
            </a:r>
            <a:endParaRPr lang="nb-NO" sz="1800" dirty="0"/>
          </a:p>
          <a:p>
            <a:pPr lvl="1" eaLnBrk="1" hangingPunct="1">
              <a:lnSpc>
                <a:spcPct val="90000"/>
              </a:lnSpc>
            </a:pPr>
            <a:r>
              <a:rPr lang="nb-NO" sz="1600" dirty="0" err="1"/>
              <a:t>Disregard</a:t>
            </a:r>
            <a:r>
              <a:rPr lang="nb-NO" sz="1600" dirty="0"/>
              <a:t> in-</a:t>
            </a:r>
            <a:r>
              <a:rPr lang="nb-NO" sz="1600" dirty="0" err="1"/>
              <a:t>between</a:t>
            </a:r>
            <a:r>
              <a:rPr lang="nb-NO" sz="1600" dirty="0"/>
              <a:t> samples</a:t>
            </a:r>
          </a:p>
          <a:p>
            <a:pPr lvl="1" eaLnBrk="1" hangingPunct="1">
              <a:lnSpc>
                <a:spcPct val="90000"/>
              </a:lnSpc>
            </a:pPr>
            <a:r>
              <a:rPr lang="nb-NO" sz="1600" dirty="0"/>
              <a:t>Line segment </a:t>
            </a:r>
            <a:r>
              <a:rPr lang="nb-NO" sz="1600" dirty="0" err="1"/>
              <a:t>between</a:t>
            </a:r>
            <a:r>
              <a:rPr lang="nb-NO" sz="1600" dirty="0"/>
              <a:t> </a:t>
            </a:r>
            <a:r>
              <a:rPr lang="nb-NO" sz="1600" dirty="0" err="1"/>
              <a:t>each</a:t>
            </a:r>
            <a:r>
              <a:rPr lang="nb-NO" sz="1600" dirty="0"/>
              <a:t> sample</a:t>
            </a:r>
          </a:p>
          <a:p>
            <a:pPr eaLnBrk="1" hangingPunct="1">
              <a:lnSpc>
                <a:spcPct val="90000"/>
              </a:lnSpc>
            </a:pPr>
            <a:r>
              <a:rPr lang="nb-NO" sz="1800" dirty="0"/>
              <a:t>Zero </a:t>
            </a:r>
            <a:r>
              <a:rPr lang="nb-NO" sz="1800" dirty="0" err="1"/>
              <a:t>padding</a:t>
            </a:r>
            <a:endParaRPr lang="nb-NO" sz="1800" dirty="0"/>
          </a:p>
          <a:p>
            <a:pPr lvl="1" eaLnBrk="1" hangingPunct="1">
              <a:lnSpc>
                <a:spcPct val="90000"/>
              </a:lnSpc>
            </a:pPr>
            <a:r>
              <a:rPr lang="nb-NO" sz="1600" dirty="0"/>
              <a:t>In-</a:t>
            </a:r>
            <a:r>
              <a:rPr lang="nb-NO" sz="1600" dirty="0" err="1"/>
              <a:t>between</a:t>
            </a:r>
            <a:r>
              <a:rPr lang="nb-NO" sz="1600" dirty="0"/>
              <a:t> samples = null</a:t>
            </a:r>
          </a:p>
          <a:p>
            <a:pPr lvl="1" eaLnBrk="1" hangingPunct="1">
              <a:lnSpc>
                <a:spcPct val="90000"/>
              </a:lnSpc>
            </a:pPr>
            <a:r>
              <a:rPr lang="nb-NO" sz="1600" dirty="0" err="1"/>
              <a:t>Lowpass</a:t>
            </a:r>
            <a:r>
              <a:rPr lang="nb-NO" sz="1600" dirty="0"/>
              <a:t> filter</a:t>
            </a:r>
          </a:p>
          <a:p>
            <a:pPr eaLnBrk="1" hangingPunct="1">
              <a:lnSpc>
                <a:spcPct val="90000"/>
              </a:lnSpc>
            </a:pPr>
            <a:endParaRPr lang="nb-NO" sz="2200" dirty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575720" y="6283990"/>
            <a:ext cx="525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dirty="0">
                <a:hlinkClick r:id="rId2"/>
              </a:rPr>
              <a:t>http://dspguru.com/dsp/faqs/multirate/resampling</a:t>
            </a:r>
            <a:r>
              <a:rPr lang="nb-NO" dirty="0"/>
              <a:t> 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7942648" y="3140969"/>
            <a:ext cx="26974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NB: As a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processing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effect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we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downsample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but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represent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the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signal in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the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original sampling rate. This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works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differently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than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«real» </a:t>
            </a:r>
            <a:r>
              <a:rPr lang="nb-NO" sz="1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downsampling</a:t>
            </a:r>
            <a:r>
              <a:rPr lang="nb-NO" sz="1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12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7" name="Picture 9" descr="C:\Projects\GDSP\web\images\Sine_2x_oversample_90deg_overlay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4005064"/>
            <a:ext cx="360000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40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nb-NO" dirty="0"/>
              <a:t>Samplerate, Nyquist ?</a:t>
            </a:r>
          </a:p>
        </p:txBody>
      </p:sp>
      <p:pic>
        <p:nvPicPr>
          <p:cNvPr id="7175" name="Picture 7" descr="C:\Projects\GDSP\web\images\Sine_2x_oversample_0deg_overlay.png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1916832"/>
            <a:ext cx="360000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1" descr="C:\Projects\GDSP\web\images\Sine_4x_oversample.png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992" y="4005064"/>
            <a:ext cx="360000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C:\Projects\GDSP\web\images\Sine_8x_oversample.png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842" y="1916832"/>
            <a:ext cx="360000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Sylinder 5"/>
          <p:cNvSpPr txBox="1"/>
          <p:nvPr/>
        </p:nvSpPr>
        <p:spPr>
          <a:xfrm>
            <a:off x="1847529" y="2483557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sr</a:t>
            </a:r>
            <a:r>
              <a:rPr lang="nb-NO" dirty="0"/>
              <a:t>/8</a:t>
            </a:r>
          </a:p>
        </p:txBody>
      </p:sp>
      <p:sp>
        <p:nvSpPr>
          <p:cNvPr id="29" name="TekstSylinder 28"/>
          <p:cNvSpPr txBox="1"/>
          <p:nvPr/>
        </p:nvSpPr>
        <p:spPr>
          <a:xfrm>
            <a:off x="1847528" y="45718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sr</a:t>
            </a:r>
            <a:r>
              <a:rPr lang="nb-NO" dirty="0"/>
              <a:t>/4</a:t>
            </a:r>
          </a:p>
        </p:txBody>
      </p:sp>
      <p:sp>
        <p:nvSpPr>
          <p:cNvPr id="30" name="TekstSylinder 29"/>
          <p:cNvSpPr txBox="1"/>
          <p:nvPr/>
        </p:nvSpPr>
        <p:spPr>
          <a:xfrm>
            <a:off x="9984433" y="248360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sr</a:t>
            </a:r>
            <a:r>
              <a:rPr lang="nb-NO" dirty="0"/>
              <a:t>/2</a:t>
            </a:r>
          </a:p>
        </p:txBody>
      </p:sp>
      <p:sp>
        <p:nvSpPr>
          <p:cNvPr id="31" name="TekstSylinder 30"/>
          <p:cNvSpPr txBox="1"/>
          <p:nvPr/>
        </p:nvSpPr>
        <p:spPr>
          <a:xfrm>
            <a:off x="9984433" y="456221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sr</a:t>
            </a:r>
            <a:r>
              <a:rPr lang="nb-NO" dirty="0"/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1215793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0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nb-NO" dirty="0" err="1"/>
              <a:t>Aliasing</a:t>
            </a:r>
            <a:endParaRPr lang="nb-NO" dirty="0"/>
          </a:p>
        </p:txBody>
      </p:sp>
      <p:pic>
        <p:nvPicPr>
          <p:cNvPr id="18" name="Picture 13" descr="C:\Projects\GDSP\web\images\Sine_aliasing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0353"/>
          <a:stretch/>
        </p:blipFill>
        <p:spPr bwMode="auto">
          <a:xfrm>
            <a:off x="2279577" y="2060848"/>
            <a:ext cx="7681089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06" name="Picture 62" descr="C:\Projects\GDSP\web\images\Sine_3x_oversample_overlay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93"/>
          <a:stretch/>
        </p:blipFill>
        <p:spPr bwMode="auto">
          <a:xfrm>
            <a:off x="2278474" y="3910182"/>
            <a:ext cx="7897113" cy="117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09" name="Picture 65" descr="C:\Projects\GDSP\web\images\Sine_3.2x_oversample_overla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473" y="5229201"/>
            <a:ext cx="7897113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2279577" y="3491716"/>
            <a:ext cx="2962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Zero order hold </a:t>
            </a:r>
            <a:r>
              <a:rPr lang="nb-NO" dirty="0" err="1"/>
              <a:t>distortion</a:t>
            </a:r>
            <a:endParaRPr lang="nb-N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 </a:t>
            </a:r>
            <a:r>
              <a:rPr lang="nb-NO" dirty="0" err="1"/>
              <a:t>practice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/>
              <a:t>When</a:t>
            </a:r>
            <a:r>
              <a:rPr lang="nb-NO" sz="2400" dirty="0"/>
              <a:t> </a:t>
            </a:r>
            <a:r>
              <a:rPr lang="nb-NO" sz="2400" dirty="0" err="1"/>
              <a:t>should</a:t>
            </a:r>
            <a:r>
              <a:rPr lang="nb-NO" sz="2400" dirty="0"/>
              <a:t> </a:t>
            </a:r>
            <a:r>
              <a:rPr lang="nb-NO" sz="2400" dirty="0" err="1"/>
              <a:t>we</a:t>
            </a:r>
            <a:r>
              <a:rPr lang="nb-NO" sz="2400" dirty="0"/>
              <a:t> be </a:t>
            </a:r>
            <a:r>
              <a:rPr lang="nb-NO" sz="2400" dirty="0" err="1"/>
              <a:t>especially</a:t>
            </a:r>
            <a:r>
              <a:rPr lang="nb-NO" sz="2400" dirty="0"/>
              <a:t> </a:t>
            </a:r>
            <a:r>
              <a:rPr lang="nb-NO" sz="2400" dirty="0" err="1"/>
              <a:t>aware</a:t>
            </a:r>
            <a:r>
              <a:rPr lang="nb-NO" sz="2400" dirty="0"/>
              <a:t> and </a:t>
            </a:r>
            <a:r>
              <a:rPr lang="nb-NO" sz="2400" dirty="0" err="1"/>
              <a:t>cautious</a:t>
            </a:r>
            <a:r>
              <a:rPr lang="nb-NO" sz="2400" dirty="0"/>
              <a:t> </a:t>
            </a:r>
            <a:r>
              <a:rPr lang="nb-NO" sz="2400" dirty="0" err="1"/>
              <a:t>about</a:t>
            </a:r>
            <a:r>
              <a:rPr lang="nb-NO" sz="2400" dirty="0"/>
              <a:t> </a:t>
            </a:r>
            <a:r>
              <a:rPr lang="nb-NO" sz="2400" dirty="0" err="1"/>
              <a:t>aliasing</a:t>
            </a:r>
            <a:r>
              <a:rPr lang="nb-NO" sz="2400" dirty="0"/>
              <a:t>?</a:t>
            </a:r>
          </a:p>
          <a:p>
            <a:endParaRPr lang="nb-NO" sz="2400" dirty="0"/>
          </a:p>
          <a:p>
            <a:pPr lvl="1"/>
            <a:r>
              <a:rPr lang="nb-NO" sz="2400" dirty="0"/>
              <a:t>…</a:t>
            </a:r>
            <a:r>
              <a:rPr lang="nb-NO" sz="2400" dirty="0" err="1"/>
              <a:t>When</a:t>
            </a:r>
            <a:r>
              <a:rPr lang="nb-NO" sz="2400" dirty="0"/>
              <a:t> </a:t>
            </a:r>
            <a:r>
              <a:rPr lang="nb-NO" sz="2400" dirty="0" err="1"/>
              <a:t>processing</a:t>
            </a:r>
            <a:r>
              <a:rPr lang="nb-NO" sz="2400" dirty="0"/>
              <a:t> </a:t>
            </a:r>
            <a:r>
              <a:rPr lang="nb-NO" sz="2400" dirty="0" err="1"/>
              <a:t>the</a:t>
            </a:r>
            <a:r>
              <a:rPr lang="nb-NO" sz="2400" dirty="0"/>
              <a:t> </a:t>
            </a:r>
            <a:r>
              <a:rPr lang="nb-NO" sz="2400" dirty="0" err="1"/>
              <a:t>audio</a:t>
            </a:r>
            <a:r>
              <a:rPr lang="nb-NO" sz="2400" dirty="0"/>
              <a:t> signal in </a:t>
            </a:r>
            <a:r>
              <a:rPr lang="nb-NO" sz="2400" dirty="0" err="1"/>
              <a:t>such</a:t>
            </a:r>
            <a:r>
              <a:rPr lang="nb-NO" sz="2400" dirty="0"/>
              <a:t> a </a:t>
            </a:r>
            <a:r>
              <a:rPr lang="nb-NO" sz="2400" dirty="0" err="1"/>
              <a:t>way</a:t>
            </a:r>
            <a:r>
              <a:rPr lang="nb-NO" sz="2400" dirty="0"/>
              <a:t> </a:t>
            </a:r>
            <a:r>
              <a:rPr lang="nb-NO" sz="2400" dirty="0" err="1"/>
              <a:t>that</a:t>
            </a:r>
            <a:r>
              <a:rPr lang="nb-NO" sz="2400" dirty="0"/>
              <a:t> </a:t>
            </a:r>
            <a:r>
              <a:rPr lang="nb-NO" sz="2400" dirty="0" err="1"/>
              <a:t>we</a:t>
            </a:r>
            <a:r>
              <a:rPr lang="nb-NO" sz="2400" dirty="0"/>
              <a:t> </a:t>
            </a:r>
            <a:r>
              <a:rPr lang="nb-NO" sz="2400" dirty="0" err="1"/>
              <a:t>might</a:t>
            </a:r>
            <a:r>
              <a:rPr lang="nb-NO" sz="2400" dirty="0"/>
              <a:t> </a:t>
            </a:r>
            <a:r>
              <a:rPr lang="nb-NO" sz="2400" dirty="0" err="1"/>
              <a:t>generate</a:t>
            </a:r>
            <a:r>
              <a:rPr lang="nb-NO" sz="2400" dirty="0"/>
              <a:t> </a:t>
            </a:r>
            <a:r>
              <a:rPr lang="nb-NO" sz="2400" dirty="0" err="1"/>
              <a:t>new</a:t>
            </a:r>
            <a:r>
              <a:rPr lang="nb-NO" sz="2400" dirty="0"/>
              <a:t> </a:t>
            </a:r>
            <a:r>
              <a:rPr lang="nb-NO" sz="2400" dirty="0" err="1"/>
              <a:t>frequencies</a:t>
            </a:r>
            <a:r>
              <a:rPr lang="nb-NO" sz="2400" dirty="0"/>
              <a:t>, e.g. </a:t>
            </a:r>
            <a:r>
              <a:rPr lang="nb-NO" sz="2400" dirty="0" err="1"/>
              <a:t>distortion</a:t>
            </a:r>
            <a:r>
              <a:rPr lang="nb-NO" sz="2400" dirty="0"/>
              <a:t>, </a:t>
            </a:r>
            <a:r>
              <a:rPr lang="nb-NO" sz="2400" dirty="0" err="1"/>
              <a:t>modulation</a:t>
            </a:r>
            <a:r>
              <a:rPr lang="nb-NO" sz="2400" dirty="0"/>
              <a:t>, etc.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751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8DCC60-34A4-4B8E-DDE4-2BFC69176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assignment</a:t>
            </a:r>
            <a:endParaRPr lang="LID4096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0227DA-0A79-2A60-9C7A-13785A0F6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code examples for </a:t>
            </a:r>
            <a:r>
              <a:rPr lang="en-US" dirty="0" err="1"/>
              <a:t>bitreduction</a:t>
            </a:r>
            <a:r>
              <a:rPr lang="en-US" dirty="0"/>
              <a:t> and resampling</a:t>
            </a:r>
          </a:p>
          <a:p>
            <a:r>
              <a:rPr lang="en-US" dirty="0"/>
              <a:t>Run offline (terminal: </a:t>
            </a:r>
            <a:r>
              <a:rPr lang="en-US" dirty="0" err="1"/>
              <a:t>csound</a:t>
            </a:r>
            <a:r>
              <a:rPr lang="en-US" dirty="0"/>
              <a:t> </a:t>
            </a:r>
            <a:r>
              <a:rPr lang="en-US" dirty="0" err="1"/>
              <a:t>bitreduction.csd</a:t>
            </a:r>
            <a:r>
              <a:rPr lang="en-US" dirty="0"/>
              <a:t>)</a:t>
            </a:r>
          </a:p>
          <a:p>
            <a:r>
              <a:rPr lang="en-US" dirty="0"/>
              <a:t>Make VST/AU plugin</a:t>
            </a:r>
          </a:p>
          <a:p>
            <a:pPr lvl="1"/>
            <a:r>
              <a:rPr lang="en-US" dirty="0"/>
              <a:t>Run in Cabbage</a:t>
            </a:r>
          </a:p>
          <a:p>
            <a:pPr lvl="1"/>
            <a:r>
              <a:rPr lang="en-US" dirty="0"/>
              <a:t>Export plugin</a:t>
            </a:r>
          </a:p>
          <a:p>
            <a:pPr lvl="1"/>
            <a:r>
              <a:rPr lang="en-US"/>
              <a:t>Run in DAW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291553816"/>
      </p:ext>
    </p:extLst>
  </p:cSld>
  <p:clrMapOvr>
    <a:masterClrMapping/>
  </p:clrMapOvr>
</p:sld>
</file>

<file path=ppt/theme/theme1.xml><?xml version="1.0" encoding="utf-8"?>
<a:theme xmlns:a="http://schemas.openxmlformats.org/drawingml/2006/main" name="Forelesning_black">
  <a:themeElements>
    <a:clrScheme name="Kondensstrip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sstrip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relesning2_black.potx" id="{69F0FFC1-A807-4580-97B5-EB4373053DD0}" vid="{976EB7D0-8A2B-42B3-B66A-F573FA83E45E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Forelesning2_black</Template>
  <TotalTime>6368</TotalTime>
  <Words>467</Words>
  <Application>Microsoft Office PowerPoint</Application>
  <PresentationFormat>Widescreen</PresentationFormat>
  <Paragraphs>85</Paragraphs>
  <Slides>9</Slides>
  <Notes>2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Forelesning_black</vt:lpstr>
      <vt:lpstr>Chart</vt:lpstr>
      <vt:lpstr>Diagram</vt:lpstr>
      <vt:lpstr>Bitreduction Make a VST plugin Downsampling Panning</vt:lpstr>
      <vt:lpstr>Digitizing (Sampling)</vt:lpstr>
      <vt:lpstr>Bit reduction</vt:lpstr>
      <vt:lpstr>VST plugin from DSP kode</vt:lpstr>
      <vt:lpstr>Resampling Upsampling – interpolation - decimation/downsampling</vt:lpstr>
      <vt:lpstr>Samplerate, Nyquist ?</vt:lpstr>
      <vt:lpstr>Aliasing</vt:lpstr>
      <vt:lpstr>In practice</vt:lpstr>
      <vt:lpstr>Workshop assignment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Øyvind Brandtsergg</dc:creator>
  <cp:lastModifiedBy>Øyvind Brandtsegg</cp:lastModifiedBy>
  <cp:revision>179</cp:revision>
  <dcterms:created xsi:type="dcterms:W3CDTF">2008-02-14T11:46:54Z</dcterms:created>
  <dcterms:modified xsi:type="dcterms:W3CDTF">2024-11-08T08:44:30Z</dcterms:modified>
</cp:coreProperties>
</file>