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21"/>
  </p:notesMasterIdLst>
  <p:sldIdLst>
    <p:sldId id="427" r:id="rId2"/>
    <p:sldId id="450" r:id="rId3"/>
    <p:sldId id="448" r:id="rId4"/>
    <p:sldId id="261" r:id="rId5"/>
    <p:sldId id="463" r:id="rId6"/>
    <p:sldId id="271" r:id="rId7"/>
    <p:sldId id="465" r:id="rId8"/>
    <p:sldId id="462" r:id="rId9"/>
    <p:sldId id="321" r:id="rId10"/>
    <p:sldId id="256" r:id="rId11"/>
    <p:sldId id="264" r:id="rId12"/>
    <p:sldId id="257" r:id="rId13"/>
    <p:sldId id="258" r:id="rId14"/>
    <p:sldId id="259" r:id="rId15"/>
    <p:sldId id="466" r:id="rId16"/>
    <p:sldId id="260" r:id="rId17"/>
    <p:sldId id="262" r:id="rId18"/>
    <p:sldId id="267" r:id="rId19"/>
    <p:sldId id="36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86050" autoAdjust="0"/>
  </p:normalViewPr>
  <p:slideViewPr>
    <p:cSldViewPr>
      <p:cViewPr varScale="1">
        <p:scale>
          <a:sx n="94" d="100"/>
          <a:sy n="94" d="100"/>
        </p:scale>
        <p:origin x="1358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7BDD6-A64D-4405-B86B-9765A5798CF4}" type="datetimeFigureOut">
              <a:rPr lang="nb-NO" smtClean="0"/>
              <a:t>08.11.2024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74C60-E4C6-495A-9DA6-38D444013C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6891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Svalbard, experience the antenna and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9B5CA-E384-8E48-9D95-6F8778557C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88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 </a:t>
            </a:r>
            <a:r>
              <a:rPr lang="en-US" dirty="0" err="1"/>
              <a:t>coreography</a:t>
            </a:r>
            <a:r>
              <a:rPr lang="en-US" dirty="0"/>
              <a:t> of the antennas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9B5CA-E384-8E48-9D95-6F8778557C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74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9BEBF6-3CAA-4EC8-BC8D-C3B770A7D1BD}" type="slidenum">
              <a:rPr lang="nb-NO"/>
              <a:pPr eaLnBrk="1" hangingPunct="1"/>
              <a:t>10</a:t>
            </a:fld>
            <a:endParaRPr lang="nb-NO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 txBox="1"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599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C22A-75ED-4A14-B79F-61F62459F6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8306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30693-4EE9-46F3-897F-A60A99069E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9164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 txBox="1">
            <a:spLocks noGrp="1"/>
          </p:cNvSpPr>
          <p:nvPr>
            <p:ph type="title" orient="vert"/>
          </p:nvPr>
        </p:nvSpPr>
        <p:spPr>
          <a:xfrm>
            <a:off x="6629400" y="274636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36"/>
            <a:ext cx="6019796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D414-5328-4673-AE18-354E3FBD14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9809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BFCF4-EEF8-4DBB-A397-C90AFD88E5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6045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7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722311" y="2906719"/>
            <a:ext cx="7772400" cy="1500188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F5C4-E043-439B-B8AE-41A0EB6AF0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5777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>
          <a:xfrm>
            <a:off x="457201" y="1600200"/>
            <a:ext cx="4038603" cy="4525963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 txBox="1">
            <a:spLocks noGrp="1"/>
          </p:cNvSpPr>
          <p:nvPr>
            <p:ph idx="2"/>
          </p:nvPr>
        </p:nvSpPr>
        <p:spPr>
          <a:xfrm>
            <a:off x="4648197" y="1600200"/>
            <a:ext cx="4038603" cy="4525963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FFE22-4218-4224-B546-1F2A882F92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1398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457200" y="1535119"/>
            <a:ext cx="4040184" cy="639763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 txBox="1">
            <a:spLocks noGrp="1"/>
          </p:cNvSpPr>
          <p:nvPr>
            <p:ph idx="2"/>
          </p:nvPr>
        </p:nvSpPr>
        <p:spPr>
          <a:xfrm>
            <a:off x="457200" y="2174870"/>
            <a:ext cx="4040184" cy="3951292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 txBox="1">
            <a:spLocks noGrp="1"/>
          </p:cNvSpPr>
          <p:nvPr>
            <p:ph type="body" idx="3"/>
          </p:nvPr>
        </p:nvSpPr>
        <p:spPr>
          <a:xfrm>
            <a:off x="4645023" y="1535119"/>
            <a:ext cx="4041776" cy="639763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 txBox="1">
            <a:spLocks noGrp="1"/>
          </p:cNvSpPr>
          <p:nvPr>
            <p:ph idx="4"/>
          </p:nvPr>
        </p:nvSpPr>
        <p:spPr>
          <a:xfrm>
            <a:off x="4645023" y="2174870"/>
            <a:ext cx="4041776" cy="3951292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Plassholder for bunntekst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Plassholder for lysbildenumm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7BBB6-E9C0-430F-A4F8-3907AEE495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817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Plassholder for bunntekst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358F0-8181-4104-9971-37F0EF68B2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3116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bunntekst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Plassholder for lysbilde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558AF-3529-43C8-96B7-02473BF7B7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0422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457201" y="273052"/>
            <a:ext cx="3008311" cy="116205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>
          <a:xfrm>
            <a:off x="3575047" y="273053"/>
            <a:ext cx="5111752" cy="585311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 txBox="1">
            <a:spLocks noGrp="1"/>
          </p:cNvSpPr>
          <p:nvPr>
            <p:ph type="body" idx="2"/>
          </p:nvPr>
        </p:nvSpPr>
        <p:spPr>
          <a:xfrm>
            <a:off x="457201" y="1435095"/>
            <a:ext cx="3008311" cy="4691067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9069E-84D0-440C-A317-CEAE987489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095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2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 txBox="1">
            <a:spLocks noGrp="1"/>
          </p:cNvSpPr>
          <p:nvPr>
            <p:ph type="pic" idx="1"/>
          </p:nvPr>
        </p:nvSpPr>
        <p:spPr>
          <a:xfrm>
            <a:off x="1792288" y="612770"/>
            <a:ext cx="5486400" cy="4114799"/>
          </a:xfrm>
        </p:spPr>
        <p:txBody>
          <a:bodyPr/>
          <a:lstStyle>
            <a:lvl1pPr marL="0" indent="0">
              <a:buNone/>
              <a:defRPr lang="en-US"/>
            </a:lvl1pPr>
          </a:lstStyle>
          <a:p>
            <a:pPr lvl="0"/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4" name="Plassholder for tekst 3"/>
          <p:cNvSpPr txBox="1">
            <a:spLocks noGrp="1"/>
          </p:cNvSpPr>
          <p:nvPr>
            <p:ph type="body" idx="2"/>
          </p:nvPr>
        </p:nvSpPr>
        <p:spPr>
          <a:xfrm>
            <a:off x="1792288" y="5367332"/>
            <a:ext cx="5486400" cy="804867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819F4-231C-45C0-B3C8-F13BF16320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1880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 txBox="1">
            <a:spLocks noGrp="1"/>
          </p:cNvSpPr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2"/>
          </p:nvPr>
        </p:nvSpPr>
        <p:spPr>
          <a:xfrm>
            <a:off x="457200" y="6356347"/>
            <a:ext cx="2133596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3"/>
          </p:nvPr>
        </p:nvSpPr>
        <p:spPr>
          <a:xfrm>
            <a:off x="3124204" y="6356347"/>
            <a:ext cx="2895603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47"/>
            <a:ext cx="2133596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>
              <a:defRPr/>
            </a:pPr>
            <a:fld id="{19192490-2E3A-4899-A714-6DBE7BCF9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marL="0" marR="0" lvl="0" indent="0" algn="ctr" defTabSz="91440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b-NO" sz="44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1pPr>
    </p:titleStyle>
    <p:bodyStyle>
      <a:lvl1pPr marL="342900" marR="0" lvl="0" indent="-342900" algn="l" defTabSz="914400" rtl="0" eaLnBrk="1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nb-NO" sz="32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1pPr>
      <a:lvl2pPr marL="742950" marR="0" lvl="1" indent="-285750" algn="l" defTabSz="914400" rtl="0" eaLnBrk="1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nb-NO" sz="28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2pPr>
      <a:lvl3pPr marL="1143000" marR="0" lvl="2" indent="-228600" algn="l" defTabSz="914400" rtl="0" eaLnBrk="1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nb-NO" sz="24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3pPr>
      <a:lvl4pPr marL="1600200" marR="0" lvl="3" indent="-22860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nb-NO" sz="20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4pPr>
      <a:lvl5pPr marL="2057400" marR="0" lvl="4" indent="-22860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nb-NO" sz="2000" b="0" i="0" u="none" strike="noStrike" kern="1200" cap="none" spc="0" baseline="0">
          <a:solidFill>
            <a:srgbClr val="FFFFFF"/>
          </a:solidFill>
          <a:uFillTx/>
          <a:latin typeface="Calibri"/>
          <a:ea typeface=""/>
          <a:cs typeface="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jpe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3.wdp"/><Relationship Id="rId4" Type="http://schemas.openxmlformats.org/officeDocument/2006/relationships/image" Target="../media/image46.png"/><Relationship Id="rId9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harmanhowtolisten.blogspot.no/" TargetMode="External"/><Relationship Id="rId2" Type="http://schemas.openxmlformats.org/officeDocument/2006/relationships/hyperlink" Target="http://gdsp.hf.ntnu.no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oundgym.co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hyperlink" Target="https://www.ranecommercial.com/legacy/note170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1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s://vimeo.com/463046453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7.wdp"/><Relationship Id="rId11" Type="http://schemas.openxmlformats.org/officeDocument/2006/relationships/image" Target="../media/image27.png"/><Relationship Id="rId5" Type="http://schemas.openxmlformats.org/officeDocument/2006/relationships/image" Target="../media/image8.jpeg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jpe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31.jpeg"/><Relationship Id="rId5" Type="http://schemas.microsoft.com/office/2007/relationships/media" Target="../media/media4.WAV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audio" Target="../media/media3.WAV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gAPn_e_cE0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g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4" descr="C:\Dropbox\kartverket_temp\P10101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3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61" r="14113"/>
          <a:stretch>
            <a:fillRect/>
          </a:stretch>
        </p:blipFill>
        <p:spPr bwMode="auto">
          <a:xfrm>
            <a:off x="-4497" y="-4262"/>
            <a:ext cx="3474771" cy="345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12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4" b="12695"/>
          <a:stretch/>
        </p:blipFill>
        <p:spPr bwMode="auto">
          <a:xfrm>
            <a:off x="3105975" y="1341438"/>
            <a:ext cx="3228572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9000" contras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65" b="23068"/>
          <a:stretch>
            <a:fillRect/>
          </a:stretch>
        </p:blipFill>
        <p:spPr bwMode="auto">
          <a:xfrm>
            <a:off x="3455366" y="0"/>
            <a:ext cx="5672138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8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49" t="1854" r="10774"/>
          <a:stretch/>
        </p:blipFill>
        <p:spPr bwMode="auto">
          <a:xfrm>
            <a:off x="5922963" y="1628801"/>
            <a:ext cx="3219450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69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72"/>
          <a:stretch>
            <a:fillRect/>
          </a:stretch>
        </p:blipFill>
        <p:spPr bwMode="auto">
          <a:xfrm>
            <a:off x="0" y="3829050"/>
            <a:ext cx="9144000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vrundet rektangel 14"/>
          <p:cNvSpPr/>
          <p:nvPr/>
        </p:nvSpPr>
        <p:spPr>
          <a:xfrm>
            <a:off x="611559" y="404663"/>
            <a:ext cx="8017709" cy="1296143"/>
          </a:xfrm>
          <a:prstGeom prst="roundRect">
            <a:avLst>
              <a:gd name="adj" fmla="val 4713"/>
            </a:avLst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3" name="Tittel 1"/>
          <p:cNvSpPr>
            <a:spLocks noGrp="1"/>
          </p:cNvSpPr>
          <p:nvPr>
            <p:ph type="title"/>
          </p:nvPr>
        </p:nvSpPr>
        <p:spPr>
          <a:xfrm>
            <a:off x="442442" y="423776"/>
            <a:ext cx="8229600" cy="1190835"/>
          </a:xfrm>
        </p:spPr>
        <p:txBody>
          <a:bodyPr/>
          <a:lstStyle/>
          <a:p>
            <a:r>
              <a:rPr lang="nb-NO" sz="4000" dirty="0" err="1"/>
              <a:t>Playful</a:t>
            </a:r>
            <a:r>
              <a:rPr lang="nb-NO" sz="4000" dirty="0"/>
              <a:t> </a:t>
            </a:r>
            <a:r>
              <a:rPr lang="nb-NO" sz="4000" dirty="0" err="1"/>
              <a:t>new</a:t>
            </a:r>
            <a:r>
              <a:rPr lang="nb-NO" sz="4000" dirty="0"/>
              <a:t> instruments</a:t>
            </a:r>
            <a:endParaRPr lang="nb-NO" altLang="nb-NO" sz="3200" dirty="0"/>
          </a:p>
        </p:txBody>
      </p:sp>
      <p:pic>
        <p:nvPicPr>
          <p:cNvPr id="4105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2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68"/>
          <a:stretch/>
        </p:blipFill>
        <p:spPr bwMode="auto">
          <a:xfrm>
            <a:off x="5479" y="2492896"/>
            <a:ext cx="1714500" cy="246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image001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3000" contras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8" t="3642" r="10228"/>
          <a:stretch>
            <a:fillRect/>
          </a:stretch>
        </p:blipFill>
        <p:spPr bwMode="auto">
          <a:xfrm>
            <a:off x="7061951" y="3835400"/>
            <a:ext cx="2077694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upload.wikimedia.org/wikipedia/commons/3/38/Artist%27s_rendering_ULAS_J1120%2B0641.jp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37000" contrast="-6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105975" y="4555371"/>
            <a:ext cx="3955976" cy="23464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vrundet rektangel 1"/>
          <p:cNvSpPr/>
          <p:nvPr/>
        </p:nvSpPr>
        <p:spPr>
          <a:xfrm>
            <a:off x="1691680" y="1823468"/>
            <a:ext cx="5544616" cy="3405731"/>
          </a:xfrm>
          <a:prstGeom prst="roundRect">
            <a:avLst>
              <a:gd name="adj" fmla="val 4713"/>
            </a:avLst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7" name="Plassholder for innhold 2"/>
          <p:cNvSpPr>
            <a:spLocks noGrp="1"/>
          </p:cNvSpPr>
          <p:nvPr>
            <p:ph idx="1"/>
          </p:nvPr>
        </p:nvSpPr>
        <p:spPr>
          <a:xfrm>
            <a:off x="1835696" y="1876886"/>
            <a:ext cx="5328592" cy="3820678"/>
          </a:xfrm>
        </p:spPr>
        <p:txBody>
          <a:bodyPr/>
          <a:lstStyle/>
          <a:p>
            <a:r>
              <a:rPr lang="nb-NO" altLang="nb-NO" sz="2400" dirty="0"/>
              <a:t>New </a:t>
            </a:r>
            <a:r>
              <a:rPr lang="nb-NO" altLang="nb-NO" sz="2400" dirty="0" err="1"/>
              <a:t>applications</a:t>
            </a:r>
            <a:r>
              <a:rPr lang="nb-NO" altLang="nb-NO" sz="2400" dirty="0"/>
              <a:t> of old </a:t>
            </a:r>
            <a:r>
              <a:rPr lang="nb-NO" altLang="nb-NO" sz="2400" dirty="0" err="1"/>
              <a:t>technology</a:t>
            </a:r>
            <a:endParaRPr lang="nb-NO" altLang="nb-NO" sz="2400" dirty="0"/>
          </a:p>
          <a:p>
            <a:r>
              <a:rPr lang="nb-NO" altLang="nb-NO" sz="2400" dirty="0"/>
              <a:t>Sound art </a:t>
            </a:r>
            <a:r>
              <a:rPr lang="nb-NO" altLang="nb-NO" sz="2400" dirty="0" err="1"/>
              <a:t>installations</a:t>
            </a:r>
            <a:r>
              <a:rPr lang="nb-NO" altLang="nb-NO" sz="2400" dirty="0"/>
              <a:t> as instruments</a:t>
            </a:r>
          </a:p>
          <a:p>
            <a:r>
              <a:rPr lang="nb-NO" altLang="nb-NO" sz="2400" dirty="0"/>
              <a:t>Large instruments: Bridges</a:t>
            </a:r>
          </a:p>
          <a:p>
            <a:r>
              <a:rPr lang="nb-NO" altLang="nb-NO" sz="2400" dirty="0" err="1"/>
              <a:t>Environmental</a:t>
            </a:r>
            <a:r>
              <a:rPr lang="nb-NO" altLang="nb-NO" sz="2400" dirty="0"/>
              <a:t> </a:t>
            </a:r>
            <a:r>
              <a:rPr lang="nb-NO" altLang="nb-NO" sz="2400" dirty="0" err="1"/>
              <a:t>issues</a:t>
            </a:r>
            <a:r>
              <a:rPr lang="nb-NO" altLang="nb-NO" sz="2400" dirty="0"/>
              <a:t>, </a:t>
            </a:r>
            <a:r>
              <a:rPr lang="nb-NO" altLang="nb-NO" sz="2400" dirty="0" err="1"/>
              <a:t>recycling</a:t>
            </a:r>
            <a:endParaRPr lang="nb-NO" altLang="nb-NO" sz="2400" dirty="0"/>
          </a:p>
          <a:p>
            <a:r>
              <a:rPr lang="nb-NO" altLang="nb-NO" sz="2400" dirty="0"/>
              <a:t>Feedback</a:t>
            </a:r>
          </a:p>
          <a:p>
            <a:r>
              <a:rPr lang="nb-NO" altLang="nb-NO" sz="2400" dirty="0"/>
              <a:t>DSP </a:t>
            </a:r>
            <a:r>
              <a:rPr lang="nb-NO" altLang="nb-NO" sz="2400" dirty="0" err="1"/>
              <a:t>ear</a:t>
            </a:r>
            <a:r>
              <a:rPr lang="nb-NO" altLang="nb-NO" sz="2400" dirty="0"/>
              <a:t> training</a:t>
            </a:r>
          </a:p>
        </p:txBody>
      </p:sp>
    </p:spTree>
    <p:extLst>
      <p:ext uri="{BB962C8B-B14F-4D97-AF65-F5344CB8AC3E}">
        <p14:creationId xmlns:p14="http://schemas.microsoft.com/office/powerpoint/2010/main" val="1052209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  <p:bldP spid="4107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30"/>
            <a:ext cx="3886200" cy="1470025"/>
          </a:xfrm>
        </p:spPr>
        <p:txBody>
          <a:bodyPr/>
          <a:lstStyle/>
          <a:p>
            <a:pPr eaLnBrk="1" hangingPunct="1"/>
            <a:r>
              <a:rPr lang="nb-NO" dirty="0"/>
              <a:t>GDSP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35696" y="4509120"/>
            <a:ext cx="6774904" cy="2088232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nb-NO" sz="2400" i="1" dirty="0"/>
              <a:t>Gehør for Digital Signalprosessering</a:t>
            </a:r>
          </a:p>
          <a:p>
            <a:pPr eaLnBrk="1" hangingPunct="1"/>
            <a:r>
              <a:rPr lang="en-US" sz="2800" dirty="0"/>
              <a:t>Ear training for digital audio production</a:t>
            </a:r>
            <a:endParaRPr lang="nb-NO" sz="2800" dirty="0"/>
          </a:p>
          <a:p>
            <a:pPr eaLnBrk="1" hangingPunct="1"/>
            <a:endParaRPr lang="nb-NO" sz="2800" dirty="0"/>
          </a:p>
          <a:p>
            <a:pPr algn="r" eaLnBrk="1" hangingPunct="1"/>
            <a:r>
              <a:rPr lang="nb-NO" sz="2000" dirty="0"/>
              <a:t>Øyvind Brandtsegg</a:t>
            </a:r>
          </a:p>
        </p:txBody>
      </p:sp>
      <p:pic>
        <p:nvPicPr>
          <p:cNvPr id="4" name="Picture 2" descr="C:\Projects\writings\2012\gdsp\images\EarHor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375641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107504" y="44624"/>
            <a:ext cx="8928992" cy="6696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icture 2" descr="C:\Projects\writings\2012\gdsp\images\einstein1_wideweb__470x314,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4" y="307256"/>
            <a:ext cx="4056462" cy="30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Projects\writings\2012\gdsp\images\SidneyHarris_MiracleWe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2" r="11326"/>
          <a:stretch/>
        </p:blipFill>
        <p:spPr bwMode="auto">
          <a:xfrm>
            <a:off x="4716016" y="281856"/>
            <a:ext cx="3956812" cy="30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Projects\writings\2012\gdsp\images\418815_10152071931780177_1176183866_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saturation sat="145000"/>
                    </a14:imgEffect>
                    <a14:imgEffect>
                      <a14:brightnessContrast bright="-40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77" b="8061"/>
          <a:stretch/>
        </p:blipFill>
        <p:spPr bwMode="auto">
          <a:xfrm>
            <a:off x="4730329" y="3577208"/>
            <a:ext cx="3942499" cy="27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Projects\writings\2012\gdsp\images\3307770326_6c3b5b6f79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4" y="3551808"/>
            <a:ext cx="4056461" cy="27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157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workshop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 err="1"/>
              <a:t>What</a:t>
            </a:r>
            <a:r>
              <a:rPr lang="nb-NO" sz="2000" dirty="0"/>
              <a:t> </a:t>
            </a:r>
            <a:r>
              <a:rPr lang="nb-NO" sz="2000" dirty="0" err="1"/>
              <a:t>we</a:t>
            </a:r>
            <a:r>
              <a:rPr lang="nb-NO" sz="2000" dirty="0"/>
              <a:t> </a:t>
            </a:r>
            <a:r>
              <a:rPr lang="nb-NO" sz="2000" dirty="0" err="1"/>
              <a:t>focus</a:t>
            </a:r>
            <a:r>
              <a:rPr lang="nb-NO" sz="2000" dirty="0"/>
              <a:t> </a:t>
            </a:r>
            <a:r>
              <a:rPr lang="nb-NO" sz="2000" dirty="0" err="1"/>
              <a:t>on</a:t>
            </a:r>
            <a:endParaRPr lang="nb-NO" sz="2000" dirty="0"/>
          </a:p>
          <a:p>
            <a:r>
              <a:rPr lang="nb-NO" sz="2000" dirty="0"/>
              <a:t>Resources</a:t>
            </a:r>
          </a:p>
          <a:p>
            <a:pPr lvl="1"/>
            <a:r>
              <a:rPr lang="nb-NO" sz="1600" dirty="0">
                <a:hlinkClick r:id="rId2"/>
              </a:rPr>
              <a:t>http://gdsp.hf.ntnu.no/</a:t>
            </a:r>
            <a:r>
              <a:rPr lang="nb-NO" sz="1600" dirty="0"/>
              <a:t> (</a:t>
            </a:r>
            <a:r>
              <a:rPr lang="nb-NO" sz="1600" dirty="0" err="1"/>
              <a:t>made</a:t>
            </a:r>
            <a:r>
              <a:rPr lang="nb-NO" sz="1600" dirty="0"/>
              <a:t> for </a:t>
            </a:r>
            <a:r>
              <a:rPr lang="nb-NO" sz="1600" dirty="0" err="1"/>
              <a:t>this</a:t>
            </a:r>
            <a:r>
              <a:rPr lang="nb-NO" sz="1600" dirty="0"/>
              <a:t> </a:t>
            </a:r>
            <a:r>
              <a:rPr lang="nb-NO" sz="1600" dirty="0" err="1"/>
              <a:t>course</a:t>
            </a:r>
            <a:r>
              <a:rPr lang="nb-NO" sz="1600" dirty="0"/>
              <a:t>)</a:t>
            </a:r>
            <a:endParaRPr lang="nb-NO" sz="1800" dirty="0"/>
          </a:p>
          <a:p>
            <a:pPr lvl="1"/>
            <a:r>
              <a:rPr lang="nb-NO" sz="1600" dirty="0">
                <a:hlinkClick r:id="rId3"/>
              </a:rPr>
              <a:t>http://harmanhowtolisten.blogspot.no/</a:t>
            </a:r>
            <a:endParaRPr lang="nb-NO" sz="1600" dirty="0"/>
          </a:p>
          <a:p>
            <a:pPr lvl="1"/>
            <a:r>
              <a:rPr lang="nb-NO" sz="1600" dirty="0"/>
              <a:t>See </a:t>
            </a:r>
            <a:r>
              <a:rPr lang="nb-NO" sz="1600" dirty="0" err="1"/>
              <a:t>also</a:t>
            </a:r>
            <a:r>
              <a:rPr lang="nb-NO" sz="1600" dirty="0"/>
              <a:t>: </a:t>
            </a:r>
            <a:r>
              <a:rPr lang="nb-NO" sz="1600" dirty="0">
                <a:hlinkClick r:id="rId4"/>
              </a:rPr>
              <a:t>https://www.soundgym.co/</a:t>
            </a:r>
            <a:r>
              <a:rPr lang="nb-NO" sz="1600" dirty="0"/>
              <a:t> </a:t>
            </a:r>
          </a:p>
          <a:p>
            <a:pPr lvl="1"/>
            <a:r>
              <a:rPr lang="nb-NO" sz="1800" dirty="0"/>
              <a:t>Curriculum:</a:t>
            </a:r>
          </a:p>
          <a:p>
            <a:pPr lvl="2"/>
            <a:r>
              <a:rPr lang="nb-NO" sz="1400" dirty="0" err="1"/>
              <a:t>Lectures</a:t>
            </a:r>
            <a:r>
              <a:rPr lang="nb-NO" sz="1400" dirty="0"/>
              <a:t> and slides</a:t>
            </a:r>
          </a:p>
          <a:p>
            <a:pPr lvl="2"/>
            <a:r>
              <a:rPr lang="nb-NO" sz="1400" dirty="0" err="1"/>
              <a:t>Additional</a:t>
            </a:r>
            <a:r>
              <a:rPr lang="nb-NO" sz="1400" dirty="0"/>
              <a:t> </a:t>
            </a:r>
            <a:r>
              <a:rPr lang="nb-NO" sz="1400" dirty="0" err="1"/>
              <a:t>reading</a:t>
            </a:r>
            <a:r>
              <a:rPr lang="nb-NO" sz="1400" dirty="0"/>
              <a:t> materials</a:t>
            </a:r>
            <a:endParaRPr lang="nb-NO" sz="1600" dirty="0"/>
          </a:p>
          <a:p>
            <a:endParaRPr lang="nb-NO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123965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Warm</a:t>
            </a:r>
            <a:r>
              <a:rPr lang="nb-NO" dirty="0"/>
              <a:t> up: Pan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 </a:t>
            </a:r>
            <a:endParaRPr lang="en-US" dirty="0"/>
          </a:p>
        </p:txBody>
      </p:sp>
      <p:pic>
        <p:nvPicPr>
          <p:cNvPr id="5122" name="Picture 2" descr="http://lifeinthelostworld.com/wp-content/uploads/2012/05/green-pan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5956554" cy="380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59074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planetware.com/photos-large/E/cathedral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52936"/>
            <a:ext cx="518457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Reverb</a:t>
            </a:r>
            <a:endParaRPr lang="en-US" dirty="0"/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 bwMode="auto">
          <a:xfrm>
            <a:off x="683568" y="2122512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nb-NO" sz="3200" dirty="0" err="1">
                <a:solidFill>
                  <a:schemeClr val="bg1"/>
                </a:solidFill>
              </a:rPr>
              <a:t>Reverb</a:t>
            </a:r>
            <a:r>
              <a:rPr lang="nb-NO" sz="3200" dirty="0">
                <a:solidFill>
                  <a:schemeClr val="bg1"/>
                </a:solidFill>
              </a:rPr>
              <a:t> time</a:t>
            </a:r>
            <a:endParaRPr lang="nb-NO" sz="3200" kern="0" dirty="0">
              <a:solidFill>
                <a:schemeClr val="bg1"/>
              </a:solidFill>
            </a:endParaRPr>
          </a:p>
          <a:p>
            <a:r>
              <a:rPr lang="nb-NO" sz="3200" dirty="0" err="1">
                <a:solidFill>
                  <a:schemeClr val="bg1"/>
                </a:solidFill>
              </a:rPr>
              <a:t>Reverb</a:t>
            </a:r>
            <a:r>
              <a:rPr lang="nb-NO" sz="3200" dirty="0">
                <a:solidFill>
                  <a:schemeClr val="bg1"/>
                </a:solidFill>
              </a:rPr>
              <a:t> mix</a:t>
            </a:r>
            <a:endParaRPr lang="en-US" sz="32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5552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Spectral</a:t>
            </a:r>
            <a:r>
              <a:rPr lang="nb-NO" dirty="0"/>
              <a:t> </a:t>
            </a:r>
            <a:r>
              <a:rPr lang="nb-NO" dirty="0" err="1"/>
              <a:t>balance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Bright/Dull</a:t>
            </a:r>
          </a:p>
          <a:p>
            <a:endParaRPr lang="en-US" dirty="0"/>
          </a:p>
        </p:txBody>
      </p:sp>
      <p:pic>
        <p:nvPicPr>
          <p:cNvPr id="2050" name="Picture 2" descr="http://fc05.deviantart.net/fs5/i/2004/359/f/3/Light_and_Dark_Demons_by_him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60848"/>
            <a:ext cx="4137509" cy="386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60060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9F1278C-88C7-DA82-7A6F-C7839D9F88EC}"/>
              </a:ext>
            </a:extLst>
          </p:cNvPr>
          <p:cNvSpPr/>
          <p:nvPr/>
        </p:nvSpPr>
        <p:spPr>
          <a:xfrm>
            <a:off x="1763688" y="3429000"/>
            <a:ext cx="5472608" cy="3169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4360" y="259286"/>
            <a:ext cx="7955280" cy="1293028"/>
          </a:xfrm>
        </p:spPr>
        <p:txBody>
          <a:bodyPr>
            <a:normAutofit/>
          </a:bodyPr>
          <a:lstStyle/>
          <a:p>
            <a:r>
              <a:rPr lang="nb-NO" dirty="0" err="1"/>
              <a:t>Frequency</a:t>
            </a:r>
            <a:r>
              <a:rPr lang="nb-NO" dirty="0"/>
              <a:t> range,</a:t>
            </a:r>
            <a:br>
              <a:rPr lang="nb-NO" dirty="0"/>
            </a:br>
            <a:r>
              <a:rPr lang="nb-NO" sz="3200" dirty="0"/>
              <a:t>Filter types, </a:t>
            </a:r>
            <a:r>
              <a:rPr lang="nb-NO" sz="3200" dirty="0" err="1"/>
              <a:t>Cutoff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Hipass</a:t>
            </a:r>
            <a:r>
              <a:rPr lang="nb-NO" dirty="0"/>
              <a:t>, </a:t>
            </a:r>
            <a:r>
              <a:rPr lang="nb-NO" dirty="0" err="1"/>
              <a:t>Lowpass</a:t>
            </a:r>
            <a:r>
              <a:rPr lang="nb-NO" dirty="0"/>
              <a:t>, Bandpass, -</a:t>
            </a:r>
            <a:r>
              <a:rPr lang="nb-NO" dirty="0" err="1"/>
              <a:t>reject</a:t>
            </a:r>
            <a:endParaRPr lang="nb-NO" dirty="0"/>
          </a:p>
          <a:p>
            <a:r>
              <a:rPr lang="nb-NO" dirty="0"/>
              <a:t>Filter </a:t>
            </a:r>
            <a:r>
              <a:rPr lang="nb-NO" dirty="0" err="1"/>
              <a:t>bandwidth</a:t>
            </a:r>
            <a:r>
              <a:rPr lang="nb-NO" dirty="0"/>
              <a:t>, Q, </a:t>
            </a:r>
            <a:r>
              <a:rPr lang="nb-NO" dirty="0" err="1"/>
              <a:t>oct</a:t>
            </a:r>
            <a:endParaRPr lang="nb-NO" dirty="0"/>
          </a:p>
          <a:p>
            <a:pPr lvl="1"/>
            <a:r>
              <a:rPr lang="nb-NO" sz="1600" dirty="0">
                <a:hlinkClick r:id="rId2"/>
              </a:rPr>
              <a:t>https://www.ranecommercial.com/legacy/note170.html</a:t>
            </a:r>
            <a:r>
              <a:rPr lang="en-US" sz="1800" dirty="0"/>
              <a:t> </a:t>
            </a:r>
          </a:p>
        </p:txBody>
      </p:sp>
      <p:pic>
        <p:nvPicPr>
          <p:cNvPr id="1026" name="Picture 2" descr="Bandpass Filter Parame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89427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rane.com/n170e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05064"/>
            <a:ext cx="7429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93008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Terminology</a:t>
            </a:r>
            <a:r>
              <a:rPr lang="nb-NO" dirty="0"/>
              <a:t>…</a:t>
            </a:r>
            <a:endParaRPr lang="en-US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55576" y="1836225"/>
            <a:ext cx="4104456" cy="442352"/>
          </a:xfrm>
        </p:spPr>
        <p:txBody>
          <a:bodyPr/>
          <a:lstStyle/>
          <a:p>
            <a:pPr marL="0" indent="0">
              <a:buNone/>
            </a:pPr>
            <a:r>
              <a:rPr lang="nb-NO" i="1" dirty="0"/>
              <a:t>… </a:t>
            </a:r>
            <a:r>
              <a:rPr lang="nb-NO" i="1" dirty="0" err="1"/>
              <a:t>depends</a:t>
            </a:r>
            <a:r>
              <a:rPr lang="nb-NO" i="1" dirty="0"/>
              <a:t> </a:t>
            </a:r>
            <a:r>
              <a:rPr lang="nb-NO" i="1" dirty="0" err="1"/>
              <a:t>on</a:t>
            </a:r>
            <a:r>
              <a:rPr lang="nb-NO" i="1" dirty="0"/>
              <a:t> </a:t>
            </a:r>
            <a:r>
              <a:rPr lang="nb-NO" i="1" dirty="0" err="1"/>
              <a:t>context</a:t>
            </a:r>
            <a:endParaRPr lang="nb-NO" i="1" dirty="0"/>
          </a:p>
        </p:txBody>
      </p:sp>
      <p:pic>
        <p:nvPicPr>
          <p:cNvPr id="3076" name="Picture 4" descr="http://www.monografias.com/trabajos43/technical-terminology/Image52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12431"/>
            <a:ext cx="4608512" cy="333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20411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47C2A7-3FE7-43F9-984E-38C77AD09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Ear</a:t>
            </a:r>
            <a:r>
              <a:rPr lang="nb-NO" dirty="0"/>
              <a:t> training and </a:t>
            </a:r>
            <a:r>
              <a:rPr lang="nb-NO" dirty="0" err="1"/>
              <a:t>coding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4C03D6-1BC1-49CB-BAC5-40A901901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3166998"/>
            <a:ext cx="7164637" cy="2892152"/>
          </a:xfrm>
        </p:spPr>
        <p:txBody>
          <a:bodyPr>
            <a:normAutofit fontScale="92500" lnSpcReduction="20000"/>
          </a:bodyPr>
          <a:lstStyle/>
          <a:p>
            <a:r>
              <a:rPr lang="nb-NO" sz="2800" dirty="0"/>
              <a:t>Listen</a:t>
            </a:r>
          </a:p>
          <a:p>
            <a:r>
              <a:rPr lang="nb-NO" sz="2800" dirty="0" err="1"/>
              <a:t>Describe</a:t>
            </a:r>
            <a:r>
              <a:rPr lang="nb-NO" sz="2800" dirty="0"/>
              <a:t>, </a:t>
            </a:r>
            <a:r>
              <a:rPr lang="nb-NO" sz="2800" dirty="0" err="1"/>
              <a:t>discuss</a:t>
            </a:r>
            <a:endParaRPr lang="nb-NO" sz="2800" dirty="0"/>
          </a:p>
          <a:p>
            <a:pPr lvl="1"/>
            <a:r>
              <a:rPr lang="nb-NO" sz="2200" dirty="0"/>
              <a:t>Be </a:t>
            </a:r>
            <a:r>
              <a:rPr lang="nb-NO" sz="2200" dirty="0" err="1"/>
              <a:t>open</a:t>
            </a:r>
            <a:r>
              <a:rPr lang="nb-NO" sz="2200" dirty="0"/>
              <a:t> and </a:t>
            </a:r>
            <a:r>
              <a:rPr lang="nb-NO" sz="2200" dirty="0" err="1"/>
              <a:t>discuss</a:t>
            </a:r>
            <a:br>
              <a:rPr lang="nb-NO" sz="2200" dirty="0"/>
            </a:br>
            <a:r>
              <a:rPr lang="nb-NO" sz="2600" i="1" dirty="0" err="1"/>
              <a:t>what</a:t>
            </a:r>
            <a:r>
              <a:rPr lang="nb-NO" sz="2600" i="1" dirty="0"/>
              <a:t> </a:t>
            </a:r>
            <a:r>
              <a:rPr lang="nb-NO" sz="2600" i="1" dirty="0" err="1"/>
              <a:t>you</a:t>
            </a:r>
            <a:r>
              <a:rPr lang="nb-NO" sz="2600" i="1" dirty="0"/>
              <a:t> do not </a:t>
            </a:r>
            <a:r>
              <a:rPr lang="nb-NO" sz="2600" i="1" dirty="0" err="1"/>
              <a:t>hear</a:t>
            </a:r>
            <a:r>
              <a:rPr lang="nb-NO" sz="2600" i="1" dirty="0"/>
              <a:t> </a:t>
            </a:r>
            <a:r>
              <a:rPr lang="nb-NO" sz="2600" i="1" dirty="0" err="1"/>
              <a:t>yet</a:t>
            </a:r>
            <a:r>
              <a:rPr lang="nb-NO" sz="2600" i="1" dirty="0"/>
              <a:t>!</a:t>
            </a:r>
          </a:p>
          <a:p>
            <a:r>
              <a:rPr lang="nb-NO" sz="2800" dirty="0"/>
              <a:t>Do it (</a:t>
            </a:r>
            <a:r>
              <a:rPr lang="nb-NO" sz="2800" dirty="0" err="1"/>
              <a:t>sing</a:t>
            </a:r>
            <a:r>
              <a:rPr lang="nb-NO" sz="2800" dirty="0"/>
              <a:t>, play, </a:t>
            </a:r>
            <a:r>
              <a:rPr lang="nb-NO" sz="2800" dirty="0" err="1"/>
              <a:t>code</a:t>
            </a:r>
            <a:r>
              <a:rPr lang="nb-NO" sz="2800" dirty="0"/>
              <a:t>)</a:t>
            </a:r>
          </a:p>
          <a:p>
            <a:r>
              <a:rPr lang="nb-NO" sz="2800" dirty="0"/>
              <a:t>Reference in sound</a:t>
            </a:r>
          </a:p>
          <a:p>
            <a:r>
              <a:rPr lang="nb-NO" sz="2800" dirty="0"/>
              <a:t>Reference to </a:t>
            </a:r>
            <a:r>
              <a:rPr lang="nb-NO" sz="2800" dirty="0" err="1"/>
              <a:t>theory</a:t>
            </a:r>
            <a:r>
              <a:rPr lang="nb-NO" sz="2800" dirty="0"/>
              <a:t>, </a:t>
            </a:r>
            <a:r>
              <a:rPr lang="nb-NO" sz="2800" dirty="0" err="1"/>
              <a:t>algorithm</a:t>
            </a:r>
            <a:r>
              <a:rPr lang="nb-NO" sz="2800" dirty="0"/>
              <a:t>, </a:t>
            </a:r>
            <a:r>
              <a:rPr lang="nb-NO" sz="2800" dirty="0" err="1"/>
              <a:t>maths</a:t>
            </a:r>
            <a:endParaRPr lang="nb-NO" sz="28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498C81E-A4F1-42D7-825A-B765770D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844824"/>
            <a:ext cx="3667637" cy="236253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A6AA783-5F33-4EF2-990B-DBB795704C58}"/>
              </a:ext>
            </a:extLst>
          </p:cNvPr>
          <p:cNvSpPr/>
          <p:nvPr/>
        </p:nvSpPr>
        <p:spPr>
          <a:xfrm>
            <a:off x="746885" y="4005064"/>
            <a:ext cx="4257163" cy="64807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65166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Projects\T-EMP\bilder\Blåhvitt_smal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10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Documents\undervisning\div_dok\mal\NTNU_engelsk-RGB_ne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492452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1319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kst, overvåke, skjerm, flat&#10;&#10;Automatisk generert beskrivelse">
            <a:extLst>
              <a:ext uri="{FF2B5EF4-FFF2-40B4-BE49-F238E27FC236}">
                <a16:creationId xmlns:a16="http://schemas.microsoft.com/office/drawing/2014/main" id="{58131C89-4421-486E-9188-5AB39106F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3601" r="16138" b="10801"/>
          <a:stretch/>
        </p:blipFill>
        <p:spPr>
          <a:xfrm>
            <a:off x="0" y="-31316"/>
            <a:ext cx="6192688" cy="3888432"/>
          </a:xfrm>
          <a:prstGeom prst="rect">
            <a:avLst/>
          </a:prstGeom>
        </p:spPr>
      </p:pic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3BA459AC-6F7D-4BB9-AE5B-C38FFF92A3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7" r="848" b="7491"/>
          <a:stretch/>
        </p:blipFill>
        <p:spPr>
          <a:xfrm>
            <a:off x="-2" y="3429000"/>
            <a:ext cx="5935573" cy="3429005"/>
          </a:xfrm>
          <a:prstGeom prst="rect">
            <a:avLst/>
          </a:prstGeom>
        </p:spPr>
      </p:pic>
      <p:pic>
        <p:nvPicPr>
          <p:cNvPr id="5" name="Bilde 4" descr="Et bilde som inneholder mann, forberedelse&#10;&#10;Automatisk generert beskrivelse">
            <a:extLst>
              <a:ext uri="{FF2B5EF4-FFF2-40B4-BE49-F238E27FC236}">
                <a16:creationId xmlns:a16="http://schemas.microsoft.com/office/drawing/2014/main" id="{7D590660-4224-4427-B8A5-B58C66EFF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3" t="-1" r="3845" b="242"/>
          <a:stretch/>
        </p:blipFill>
        <p:spPr>
          <a:xfrm>
            <a:off x="5508104" y="3545398"/>
            <a:ext cx="3635896" cy="2403882"/>
          </a:xfrm>
          <a:prstGeom prst="rect">
            <a:avLst/>
          </a:prstGeom>
        </p:spPr>
      </p:pic>
      <p:pic>
        <p:nvPicPr>
          <p:cNvPr id="7" name="Bilde 6" descr="Et bilde som inneholder tekst, overvåke, TV, skjerm&#10;&#10;Automatisk generert beskrivelse">
            <a:extLst>
              <a:ext uri="{FF2B5EF4-FFF2-40B4-BE49-F238E27FC236}">
                <a16:creationId xmlns:a16="http://schemas.microsoft.com/office/drawing/2014/main" id="{64A4DCFD-C116-47E7-816D-799F81A92E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5000" r="21650" b="12950"/>
          <a:stretch/>
        </p:blipFill>
        <p:spPr>
          <a:xfrm>
            <a:off x="215016" y="1605092"/>
            <a:ext cx="3588477" cy="2337724"/>
          </a:xfrm>
          <a:prstGeom prst="rect">
            <a:avLst/>
          </a:prstGeom>
        </p:spPr>
      </p:pic>
      <p:pic>
        <p:nvPicPr>
          <p:cNvPr id="9" name="Bilde 8" descr="Et bilde som inneholder tekst, opplyst, mørk&#10;&#10;Automatisk generert beskrivelse">
            <a:extLst>
              <a:ext uri="{FF2B5EF4-FFF2-40B4-BE49-F238E27FC236}">
                <a16:creationId xmlns:a16="http://schemas.microsoft.com/office/drawing/2014/main" id="{727D5D7B-9BB1-482B-B38E-0C2A967B8B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8000"/>
                    </a14:imgEffect>
                    <a14:imgEffect>
                      <a14:brightnessContrast bright="2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3800" r="15350" b="1370"/>
          <a:stretch/>
        </p:blipFill>
        <p:spPr>
          <a:xfrm>
            <a:off x="5024748" y="-31812"/>
            <a:ext cx="4119252" cy="35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5418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innendørs, stol, bord, sitter&#10;&#10;Automatisk generert beskrivelse">
            <a:extLst>
              <a:ext uri="{FF2B5EF4-FFF2-40B4-BE49-F238E27FC236}">
                <a16:creationId xmlns:a16="http://schemas.microsoft.com/office/drawing/2014/main" id="{A86D651E-BBAC-40AB-87C8-00DA6822D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"/>
          <a:stretch/>
        </p:blipFill>
        <p:spPr>
          <a:xfrm>
            <a:off x="3834869" y="3096383"/>
            <a:ext cx="5309131" cy="376161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A0AE705-A7C7-4AFE-93B9-A782BB9A7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3127" r="5610" b="6378"/>
          <a:stretch/>
        </p:blipFill>
        <p:spPr>
          <a:xfrm>
            <a:off x="4572000" y="-1250"/>
            <a:ext cx="4554260" cy="3097633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CBDA506-0DF5-4757-9174-A8E3204DFD09}"/>
              </a:ext>
            </a:extLst>
          </p:cNvPr>
          <p:cNvSpPr txBox="1"/>
          <p:nvPr/>
        </p:nvSpPr>
        <p:spPr>
          <a:xfrm>
            <a:off x="5724128" y="6381328"/>
            <a:ext cx="320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ighlight>
                  <a:srgbClr val="FFFF00"/>
                </a:highlight>
                <a:hlinkClick r:id="rId4"/>
              </a:rPr>
              <a:t>https://vimeo.com/463046453</a:t>
            </a:r>
            <a:r>
              <a:rPr lang="nb-NO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8" name="Bilde 7" descr="Et bilde som inneholder bygning, orgel, bord, sitter&#10;&#10;Automatisk generert beskrivelse">
            <a:extLst>
              <a:ext uri="{FF2B5EF4-FFF2-40B4-BE49-F238E27FC236}">
                <a16:creationId xmlns:a16="http://schemas.microsoft.com/office/drawing/2014/main" id="{60324163-A7EB-A0E6-2CE7-44F8826D13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" y="3103701"/>
            <a:ext cx="4631190" cy="3780932"/>
          </a:xfrm>
          <a:prstGeom prst="rect">
            <a:avLst/>
          </a:prstGeom>
        </p:spPr>
      </p:pic>
      <p:pic>
        <p:nvPicPr>
          <p:cNvPr id="13" name="Bilde 12" descr="Et bilde som inneholder innendørs, gulv, lever, rom&#10;&#10;Automatisk generert beskrivelse">
            <a:extLst>
              <a:ext uri="{FF2B5EF4-FFF2-40B4-BE49-F238E27FC236}">
                <a16:creationId xmlns:a16="http://schemas.microsoft.com/office/drawing/2014/main" id="{9B785C2B-E02B-EE5C-AA9D-479F88026E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t="12324" r="792" b="5985"/>
          <a:stretch/>
        </p:blipFill>
        <p:spPr>
          <a:xfrm>
            <a:off x="4639" y="0"/>
            <a:ext cx="4639369" cy="3094234"/>
          </a:xfrm>
          <a:prstGeom prst="rect">
            <a:avLst/>
          </a:prstGeom>
        </p:spPr>
      </p:pic>
      <p:sp>
        <p:nvSpPr>
          <p:cNvPr id="14" name="Tittel 1">
            <a:extLst>
              <a:ext uri="{FF2B5EF4-FFF2-40B4-BE49-F238E27FC236}">
                <a16:creationId xmlns:a16="http://schemas.microsoft.com/office/drawing/2014/main" id="{876F9F1D-043C-3D4E-3518-6ED5D91D2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  <a:solidFill>
            <a:srgbClr val="000000">
              <a:alpha val="64000"/>
            </a:srgbClr>
          </a:solidFill>
        </p:spPr>
        <p:txBody>
          <a:bodyPr/>
          <a:lstStyle/>
          <a:p>
            <a:r>
              <a:rPr lang="en-US" sz="4000" dirty="0"/>
              <a:t>New applications, old technology</a:t>
            </a:r>
          </a:p>
        </p:txBody>
      </p:sp>
    </p:spTree>
    <p:extLst>
      <p:ext uri="{BB962C8B-B14F-4D97-AF65-F5344CB8AC3E}">
        <p14:creationId xmlns:p14="http://schemas.microsoft.com/office/powerpoint/2010/main" val="14729319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Projects\writings\2013\csoundConfBoston\fig_etc\Svalbard\Nyalesund_closer.JPG">
            <a:extLst>
              <a:ext uri="{FF2B5EF4-FFF2-40B4-BE49-F238E27FC236}">
                <a16:creationId xmlns:a16="http://schemas.microsoft.com/office/drawing/2014/main" id="{339C219D-2595-06E5-8C1B-254D8AAC8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268"/>
          <a:stretch/>
        </p:blipFill>
        <p:spPr bwMode="auto">
          <a:xfrm>
            <a:off x="27302" y="2159"/>
            <a:ext cx="9153210" cy="219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Projects\writings\2013\csoundConfBoston\fig_etc\Svalbard\Nyalesund_close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0" y="1199723"/>
            <a:ext cx="9153210" cy="567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C:\Projects\writings\2013\csoundConfBoston\fig_etc\Svalbard\Anten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2" y="1174378"/>
            <a:ext cx="1747510" cy="211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6" descr="Et bilde som inneholder himmel, utendørs, person, mann&#10;&#10;Automatisk generert beskrivelse">
            <a:extLst>
              <a:ext uri="{FF2B5EF4-FFF2-40B4-BE49-F238E27FC236}">
                <a16:creationId xmlns:a16="http://schemas.microsoft.com/office/drawing/2014/main" id="{0F1ABD16-8CF7-402A-85A9-07D41CBA06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3"/>
          <a:stretch/>
        </p:blipFill>
        <p:spPr>
          <a:xfrm>
            <a:off x="1979712" y="513168"/>
            <a:ext cx="2915424" cy="370792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0205"/>
            <a:ext cx="8229600" cy="1143000"/>
          </a:xfrm>
          <a:solidFill>
            <a:schemeClr val="accent1">
              <a:alpha val="23000"/>
            </a:schemeClr>
          </a:solidFill>
        </p:spPr>
        <p:txBody>
          <a:bodyPr/>
          <a:lstStyle/>
          <a:p>
            <a:r>
              <a:rPr lang="en-US" dirty="0"/>
              <a:t>Sound art installations </a:t>
            </a:r>
            <a:br>
              <a:rPr lang="en-US" dirty="0"/>
            </a:br>
            <a:r>
              <a:rPr lang="en-US" sz="2800" dirty="0"/>
              <a:t>as musical instruments</a:t>
            </a:r>
            <a:endParaRPr lang="en-US" dirty="0"/>
          </a:p>
        </p:txBody>
      </p:sp>
      <p:pic>
        <p:nvPicPr>
          <p:cNvPr id="3" name="Picture 4" descr="image001">
            <a:extLst>
              <a:ext uri="{FF2B5EF4-FFF2-40B4-BE49-F238E27FC236}">
                <a16:creationId xmlns:a16="http://schemas.microsoft.com/office/drawing/2014/main" id="{5B66D194-FAD2-6874-5D67-66337FDE8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t="4544" r="16099" b="3410"/>
          <a:stretch/>
        </p:blipFill>
        <p:spPr bwMode="auto">
          <a:xfrm>
            <a:off x="6191688" y="2249254"/>
            <a:ext cx="2832015" cy="45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image002">
            <a:extLst>
              <a:ext uri="{FF2B5EF4-FFF2-40B4-BE49-F238E27FC236}">
                <a16:creationId xmlns:a16="http://schemas.microsoft.com/office/drawing/2014/main" id="{31DFA89B-0A04-E29E-9FBC-83835D1EE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4920" r="3631" b="14884"/>
          <a:stretch/>
        </p:blipFill>
        <p:spPr bwMode="auto">
          <a:xfrm>
            <a:off x="3491880" y="5166374"/>
            <a:ext cx="2545161" cy="157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75870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upload.wikimedia.org/wikipedia/commons/3/38/Artist%27s_rendering_ULAS_J1120%2B0641.jpg">
            <a:extLst>
              <a:ext uri="{FF2B5EF4-FFF2-40B4-BE49-F238E27FC236}">
                <a16:creationId xmlns:a16="http://schemas.microsoft.com/office/drawing/2014/main" id="{5E31B0CA-E3AC-44E8-B7A4-E46AEA1BC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7000" contrast="-6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" y="13064"/>
            <a:ext cx="9143994" cy="54236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VLBI: Global </a:t>
            </a:r>
            <a:r>
              <a:rPr lang="nb-NO" dirty="0" err="1"/>
              <a:t>choreography</a:t>
            </a:r>
            <a:endParaRPr lang="en-US" dirty="0"/>
          </a:p>
        </p:txBody>
      </p:sp>
      <p:pic>
        <p:nvPicPr>
          <p:cNvPr id="4" name="Picture 4" descr="network_k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764681"/>
            <a:ext cx="2166279" cy="162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ignal_a_ftny_linestops_clipp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64681"/>
            <a:ext cx="1672008" cy="162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ignal_b_ftny_linestops_clippe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45" y="3764681"/>
            <a:ext cx="1596145" cy="162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gnal_c_ftny_linestops_clipp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252" y="3764681"/>
            <a:ext cx="1555180" cy="162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ut_gc1fast_sho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3968" y="5697666"/>
            <a:ext cx="458346" cy="45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07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9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756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EEFAD72-337A-45F4-9E6B-4F2AA0A94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" t="8414" r="1173" b="9164"/>
          <a:stretch>
            <a:fillRect/>
          </a:stretch>
        </p:blipFill>
        <p:spPr bwMode="auto">
          <a:xfrm>
            <a:off x="0" y="-27758"/>
            <a:ext cx="9144000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ittel 1">
            <a:extLst>
              <a:ext uri="{FF2B5EF4-FFF2-40B4-BE49-F238E27FC236}">
                <a16:creationId xmlns:a16="http://schemas.microsoft.com/office/drawing/2014/main" id="{75231FBD-295E-47DC-B4BD-D0E7EB9EB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/>
              <a:t>Skarnsundbrua</a:t>
            </a:r>
          </a:p>
        </p:txBody>
      </p:sp>
      <p:pic>
        <p:nvPicPr>
          <p:cNvPr id="11268" name="Picture 6">
            <a:extLst>
              <a:ext uri="{FF2B5EF4-FFF2-40B4-BE49-F238E27FC236}">
                <a16:creationId xmlns:a16="http://schemas.microsoft.com/office/drawing/2014/main" id="{988F78CE-B5E6-45D0-A15B-C1C221ACC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9"/>
          <a:stretch>
            <a:fillRect/>
          </a:stretch>
        </p:blipFill>
        <p:spPr bwMode="auto">
          <a:xfrm>
            <a:off x="3887315" y="2573062"/>
            <a:ext cx="3563937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>
            <a:extLst>
              <a:ext uri="{FF2B5EF4-FFF2-40B4-BE49-F238E27FC236}">
                <a16:creationId xmlns:a16="http://schemas.microsoft.com/office/drawing/2014/main" id="{D1802255-1092-4262-AC4F-902C1EA6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3389" r="9889" b="2945"/>
          <a:stretch>
            <a:fillRect/>
          </a:stretch>
        </p:blipFill>
        <p:spPr bwMode="auto">
          <a:xfrm>
            <a:off x="5813425" y="1268413"/>
            <a:ext cx="3330575" cy="2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10">
            <a:extLst>
              <a:ext uri="{FF2B5EF4-FFF2-40B4-BE49-F238E27FC236}">
                <a16:creationId xmlns:a16="http://schemas.microsoft.com/office/drawing/2014/main" id="{69236A01-0A39-41FD-A433-5D00D8E3E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1262063"/>
            <a:ext cx="143192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2">
            <a:extLst>
              <a:ext uri="{FF2B5EF4-FFF2-40B4-BE49-F238E27FC236}">
                <a16:creationId xmlns:a16="http://schemas.microsoft.com/office/drawing/2014/main" id="{9A9D7142-8E75-4B04-8E9B-61CB21044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302" b="12697"/>
          <a:stretch>
            <a:fillRect/>
          </a:stretch>
        </p:blipFill>
        <p:spPr bwMode="auto">
          <a:xfrm>
            <a:off x="-7938" y="1268413"/>
            <a:ext cx="4594226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E8E6B11-5141-4D32-9D51-0F2B481BA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8" b="8313"/>
          <a:stretch/>
        </p:blipFill>
        <p:spPr bwMode="auto">
          <a:xfrm>
            <a:off x="-17658" y="4926279"/>
            <a:ext cx="8153400" cy="195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7">
            <a:extLst>
              <a:ext uri="{FF2B5EF4-FFF2-40B4-BE49-F238E27FC236}">
                <a16:creationId xmlns:a16="http://schemas.microsoft.com/office/drawing/2014/main" id="{A4B07D15-7C80-485A-B3CC-0FFCCF511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180" y="3404984"/>
            <a:ext cx="2319337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Skarnsundet_Bru_2011 cut1">
            <a:hlinkClick r:id="" action="ppaction://media"/>
            <a:extLst>
              <a:ext uri="{FF2B5EF4-FFF2-40B4-BE49-F238E27FC236}">
                <a16:creationId xmlns:a16="http://schemas.microsoft.com/office/drawing/2014/main" id="{7494B65D-8FBE-4B21-AC57-5BD8D66E3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11483" y="4387878"/>
            <a:ext cx="609600" cy="609600"/>
          </a:xfrm>
          <a:prstGeom prst="rect">
            <a:avLst/>
          </a:prstGeom>
        </p:spPr>
      </p:pic>
      <p:pic>
        <p:nvPicPr>
          <p:cNvPr id="12" name="4612112.wav">
            <a:hlinkClick r:id="" action="ppaction://media"/>
            <a:extLst>
              <a:ext uri="{FF2B5EF4-FFF2-40B4-BE49-F238E27FC236}">
                <a16:creationId xmlns:a16="http://schemas.microsoft.com/office/drawing/2014/main" id="{4305137B-FCA7-47F9-813D-6E1B66BBC9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66" y="3255302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9042590.wav">
            <a:hlinkClick r:id="" action="ppaction://media"/>
            <a:extLst>
              <a:ext uri="{FF2B5EF4-FFF2-40B4-BE49-F238E27FC236}">
                <a16:creationId xmlns:a16="http://schemas.microsoft.com/office/drawing/2014/main" id="{4F0FDFF4-503A-4F60-8AD7-D013ECA288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3" y="2551906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4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utendørs, tre, vannmølle&#10;&#10;Automatisk generert beskrivelse">
            <a:extLst>
              <a:ext uri="{FF2B5EF4-FFF2-40B4-BE49-F238E27FC236}">
                <a16:creationId xmlns:a16="http://schemas.microsoft.com/office/drawing/2014/main" id="{D85A3E1B-9606-CE2F-CF80-A8E0139D3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8967709-9E55-21B3-4A88-B27054FE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5517232"/>
            <a:ext cx="7488832" cy="1313650"/>
          </a:xfrm>
          <a:solidFill>
            <a:schemeClr val="tx1">
              <a:alpha val="49000"/>
            </a:schemeClr>
          </a:solidFill>
        </p:spPr>
        <p:txBody>
          <a:bodyPr/>
          <a:lstStyle/>
          <a:p>
            <a:r>
              <a:rPr lang="nb-NO" dirty="0"/>
              <a:t>Environment, </a:t>
            </a:r>
            <a:r>
              <a:rPr lang="nb-NO" dirty="0" err="1"/>
              <a:t>Recycling</a:t>
            </a:r>
            <a:r>
              <a:rPr lang="nb-NO" dirty="0"/>
              <a:t>, Energy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571DD4C-45A2-253A-9076-7B5E15D28E55}"/>
              </a:ext>
            </a:extLst>
          </p:cNvPr>
          <p:cNvSpPr txBox="1"/>
          <p:nvPr/>
        </p:nvSpPr>
        <p:spPr>
          <a:xfrm>
            <a:off x="2915816" y="6488668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chemeClr val="bg1"/>
                </a:solidFill>
                <a:hlinkClick r:id="rId3"/>
              </a:rPr>
              <a:t>https://www.youtube.com/watch?v=1gAPn_e_cE0</a:t>
            </a:r>
            <a:endParaRPr lang="nb-NO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905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innendørs, gulv, rom, område&#10;&#10;Automatisk generert beskrivelse">
            <a:extLst>
              <a:ext uri="{FF2B5EF4-FFF2-40B4-BE49-F238E27FC236}">
                <a16:creationId xmlns:a16="http://schemas.microsoft.com/office/drawing/2014/main" id="{B47E257B-13B7-4853-AFEB-054F73557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68" y="3861048"/>
            <a:ext cx="6505121" cy="2988570"/>
          </a:xfrm>
          <a:prstGeom prst="rect">
            <a:avLst/>
          </a:prstGeom>
        </p:spPr>
      </p:pic>
      <p:pic>
        <p:nvPicPr>
          <p:cNvPr id="7" name="Uns-Table 5-1_crop">
            <a:hlinkClick r:id="" action="ppaction://media"/>
            <a:extLst>
              <a:ext uri="{FF2B5EF4-FFF2-40B4-BE49-F238E27FC236}">
                <a16:creationId xmlns:a16="http://schemas.microsoft.com/office/drawing/2014/main" id="{F2A523A0-E89E-6008-A52B-8601FB51EB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420888"/>
            <a:ext cx="3911768" cy="2201445"/>
          </a:xfrm>
          <a:prstGeom prst="rect">
            <a:avLst/>
          </a:prstGeom>
        </p:spPr>
      </p:pic>
      <p:pic>
        <p:nvPicPr>
          <p:cNvPr id="14" name="Bilde 13" descr="Et bilde som inneholder person&#10;&#10;Automatisk generert beskrivelse">
            <a:extLst>
              <a:ext uri="{FF2B5EF4-FFF2-40B4-BE49-F238E27FC236}">
                <a16:creationId xmlns:a16="http://schemas.microsoft.com/office/drawing/2014/main" id="{D2B33A8D-2558-4AD4-9F63-AFAF0B8662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382"/>
            <a:ext cx="9180512" cy="2579812"/>
          </a:xfrm>
          <a:prstGeom prst="rect">
            <a:avLst/>
          </a:prstGeom>
        </p:spPr>
      </p:pic>
      <p:pic>
        <p:nvPicPr>
          <p:cNvPr id="4" name="Plassholder for innhold 4" descr="Et bilde som inneholder person, sport, holder, mann&#10;&#10;Automatisk generert beskrivelse">
            <a:extLst>
              <a:ext uri="{FF2B5EF4-FFF2-40B4-BE49-F238E27FC236}">
                <a16:creationId xmlns:a16="http://schemas.microsoft.com/office/drawing/2014/main" id="{C1785C9C-699E-431F-8F39-24F10BECB1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r="6218"/>
          <a:stretch/>
        </p:blipFill>
        <p:spPr>
          <a:xfrm>
            <a:off x="-12845" y="4622332"/>
            <a:ext cx="2984866" cy="223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ilde 1" descr="Et bilde som inneholder vegg, innendørs, person&#10;&#10;Automatisk generert beskrivelse">
            <a:extLst>
              <a:ext uri="{FF2B5EF4-FFF2-40B4-BE49-F238E27FC236}">
                <a16:creationId xmlns:a16="http://schemas.microsoft.com/office/drawing/2014/main" id="{64626040-9D36-6776-67DC-DB8F65CAA6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4" b="7437"/>
          <a:stretch/>
        </p:blipFill>
        <p:spPr>
          <a:xfrm>
            <a:off x="3779912" y="2276872"/>
            <a:ext cx="5340085" cy="2376264"/>
          </a:xfrm>
          <a:prstGeom prst="rect">
            <a:avLst/>
          </a:prstGeom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560795B4-932E-4C66-15FA-BE25B751B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1777501"/>
            <a:ext cx="9180512" cy="922116"/>
          </a:xfrm>
          <a:solidFill>
            <a:srgbClr val="000000">
              <a:alpha val="40000"/>
            </a:srgbClr>
          </a:solidFill>
        </p:spPr>
        <p:txBody>
          <a:bodyPr/>
          <a:lstStyle/>
          <a:p>
            <a:r>
              <a:rPr lang="en-US" dirty="0"/>
              <a:t>Recycling - Feedback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1982142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Projects\T-EMP\stip_saml\DevCycleFl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28" y="1349895"/>
            <a:ext cx="5514876" cy="502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tel 3">
            <a:extLst>
              <a:ext uri="{FF2B5EF4-FFF2-40B4-BE49-F238E27FC236}">
                <a16:creationId xmlns:a16="http://schemas.microsoft.com/office/drawing/2014/main" id="{A47EB1C6-881F-4212-8F65-942E18EF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1143000"/>
          </a:xfrm>
        </p:spPr>
        <p:txBody>
          <a:bodyPr/>
          <a:lstStyle/>
          <a:p>
            <a:r>
              <a:rPr lang="nb-NO" dirty="0" err="1"/>
              <a:t>Process</a:t>
            </a:r>
            <a:r>
              <a:rPr lang="nb-NO" dirty="0"/>
              <a:t>, over time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1AE5D71-4AFB-EA93-5BB0-C59525F899D2}"/>
              </a:ext>
            </a:extLst>
          </p:cNvPr>
          <p:cNvSpPr/>
          <p:nvPr/>
        </p:nvSpPr>
        <p:spPr>
          <a:xfrm>
            <a:off x="5940152" y="4026027"/>
            <a:ext cx="1080120" cy="7920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Kobling: buet 5">
            <a:extLst>
              <a:ext uri="{FF2B5EF4-FFF2-40B4-BE49-F238E27FC236}">
                <a16:creationId xmlns:a16="http://schemas.microsoft.com/office/drawing/2014/main" id="{45FDF51F-71F7-3666-A9B6-55709CA31005}"/>
              </a:ext>
            </a:extLst>
          </p:cNvPr>
          <p:cNvCxnSpPr>
            <a:cxnSpLocks/>
            <a:endCxn id="2" idx="6"/>
          </p:cNvCxnSpPr>
          <p:nvPr/>
        </p:nvCxnSpPr>
        <p:spPr>
          <a:xfrm rot="5400000">
            <a:off x="6526323" y="3274877"/>
            <a:ext cx="1641144" cy="653245"/>
          </a:xfrm>
          <a:prstGeom prst="curvedConnector2">
            <a:avLst/>
          </a:prstGeom>
          <a:ln w="57150" cmpd="dbl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59793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ck">
  <a:themeElements>
    <a:clrScheme name="Egendefinert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DB3E2"/>
      </a:hlink>
      <a:folHlink>
        <a:srgbClr val="548D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</Template>
  <TotalTime>7323</TotalTime>
  <Words>252</Words>
  <Application>Microsoft Office PowerPoint</Application>
  <PresentationFormat>Skjermfremvisning (4:3)</PresentationFormat>
  <Paragraphs>55</Paragraphs>
  <Slides>19</Slides>
  <Notes>3</Notes>
  <HiddenSlides>0</HiddenSlides>
  <MMClips>5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2" baseType="lpstr">
      <vt:lpstr>Arial</vt:lpstr>
      <vt:lpstr>Calibri</vt:lpstr>
      <vt:lpstr>Black</vt:lpstr>
      <vt:lpstr>Playful new instruments</vt:lpstr>
      <vt:lpstr>PowerPoint-presentasjon</vt:lpstr>
      <vt:lpstr>New applications, old technology</vt:lpstr>
      <vt:lpstr>Sound art installations  as musical instruments</vt:lpstr>
      <vt:lpstr>VLBI: Global choreography</vt:lpstr>
      <vt:lpstr>Skarnsundbrua</vt:lpstr>
      <vt:lpstr>Environment, Recycling, Energy</vt:lpstr>
      <vt:lpstr>Recycling - Feedback</vt:lpstr>
      <vt:lpstr>Process, over time</vt:lpstr>
      <vt:lpstr>GDSP</vt:lpstr>
      <vt:lpstr>PowerPoint-presentasjon</vt:lpstr>
      <vt:lpstr>About the workshop</vt:lpstr>
      <vt:lpstr>Warm up: Pan</vt:lpstr>
      <vt:lpstr>Reverb</vt:lpstr>
      <vt:lpstr>Spectral balance</vt:lpstr>
      <vt:lpstr>Frequency range, Filter types, Cutoff</vt:lpstr>
      <vt:lpstr>Terminology…</vt:lpstr>
      <vt:lpstr>Ear training and coding</vt:lpstr>
      <vt:lpstr>PowerPoint-presentasjon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Øyvind Brandtsergg</dc:creator>
  <cp:lastModifiedBy>Øyvind Brandtsegg</cp:lastModifiedBy>
  <cp:revision>560</cp:revision>
  <dcterms:created xsi:type="dcterms:W3CDTF">2008-02-14T11:46:54Z</dcterms:created>
  <dcterms:modified xsi:type="dcterms:W3CDTF">2024-11-08T08:44:49Z</dcterms:modified>
</cp:coreProperties>
</file>